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  <p:sldId id="264" r:id="rId5"/>
    <p:sldId id="265" r:id="rId6"/>
    <p:sldId id="263" r:id="rId7"/>
    <p:sldId id="258" r:id="rId8"/>
    <p:sldId id="257" r:id="rId9"/>
    <p:sldId id="256" r:id="rId10"/>
    <p:sldId id="259" r:id="rId11"/>
    <p:sldId id="267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936" y="18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410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253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1389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954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070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805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3759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087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175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098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57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03C7-5C10-4DAC-B5C9-73FFF86FD849}" type="datetimeFigureOut">
              <a:rPr lang="en-CA" smtClean="0"/>
              <a:t>17/01/2013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7BFFE-D228-43C5-BCC9-3AACE67758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6071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ima\Dropbox\Ion Pump\oerlikon-sputter-ions-pu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916832"/>
            <a:ext cx="4777680" cy="477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ION PUMPS</a:t>
            </a:r>
            <a:endParaRPr lang="en-C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87824" y="13036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By: </a:t>
            </a:r>
            <a:r>
              <a:rPr lang="en-CA" dirty="0" err="1" smtClean="0"/>
              <a:t>Nima</a:t>
            </a:r>
            <a:r>
              <a:rPr lang="en-CA" dirty="0" smtClean="0"/>
              <a:t> </a:t>
            </a:r>
            <a:r>
              <a:rPr lang="en-CA" dirty="0" err="1" smtClean="0"/>
              <a:t>Moghimian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13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2857496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3504" y="2643182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85918" y="500042"/>
            <a:ext cx="5929354" cy="4071966"/>
            <a:chOff x="1785918" y="500042"/>
            <a:chExt cx="5929354" cy="4071966"/>
          </a:xfrm>
        </p:grpSpPr>
        <p:sp>
          <p:nvSpPr>
            <p:cNvPr id="5" name="Rectangle 4"/>
            <p:cNvSpPr/>
            <p:nvPr/>
          </p:nvSpPr>
          <p:spPr>
            <a:xfrm>
              <a:off x="4143372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286380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643866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299109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85918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43834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1" name="Rectangle 10"/>
            <p:cNvSpPr/>
            <p:nvPr/>
          </p:nvSpPr>
          <p:spPr>
            <a:xfrm rot="16200000">
              <a:off x="4707599" y="1578889"/>
              <a:ext cx="71438" cy="59148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646578" y="1928802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 +  +  +  +  +  +  +  +  +  +  +  +  +  +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46578" y="3857628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 +  +  +  +  +  +  +  +  +  +  +  +  +  +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928794" y="1928802"/>
            <a:ext cx="500066" cy="2214578"/>
            <a:chOff x="8501090" y="1785926"/>
            <a:chExt cx="500066" cy="2214578"/>
          </a:xfrm>
        </p:grpSpPr>
        <p:sp>
          <p:nvSpPr>
            <p:cNvPr id="15" name="Rectangle 14"/>
            <p:cNvSpPr/>
            <p:nvPr/>
          </p:nvSpPr>
          <p:spPr>
            <a:xfrm>
              <a:off x="8501090" y="1857364"/>
              <a:ext cx="357190" cy="207170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endParaRPr lang="fa-IR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8715404" y="1785926"/>
              <a:ext cx="285752" cy="2214578"/>
            </a:xfrm>
            <a:custGeom>
              <a:avLst/>
              <a:gdLst>
                <a:gd name="connsiteX0" fmla="*/ 486427 w 553232"/>
                <a:gd name="connsiteY0" fmla="*/ 258870 h 4636716"/>
                <a:gd name="connsiteX1" fmla="*/ 448849 w 553232"/>
                <a:gd name="connsiteY1" fmla="*/ 1411265 h 4636716"/>
                <a:gd name="connsiteX2" fmla="*/ 311062 w 553232"/>
                <a:gd name="connsiteY2" fmla="*/ 1862202 h 4636716"/>
                <a:gd name="connsiteX3" fmla="*/ 273484 w 553232"/>
                <a:gd name="connsiteY3" fmla="*/ 2651342 h 4636716"/>
                <a:gd name="connsiteX4" fmla="*/ 486427 w 553232"/>
                <a:gd name="connsiteY4" fmla="*/ 3528164 h 4636716"/>
                <a:gd name="connsiteX5" fmla="*/ 498953 w 553232"/>
                <a:gd name="connsiteY5" fmla="*/ 4279725 h 4636716"/>
                <a:gd name="connsiteX6" fmla="*/ 160750 w 553232"/>
                <a:gd name="connsiteY6" fmla="*/ 4354881 h 4636716"/>
                <a:gd name="connsiteX7" fmla="*/ 10438 w 553232"/>
                <a:gd name="connsiteY7" fmla="*/ 2588712 h 4636716"/>
                <a:gd name="connsiteX8" fmla="*/ 98120 w 553232"/>
                <a:gd name="connsiteY8" fmla="*/ 384131 h 4636716"/>
                <a:gd name="connsiteX9" fmla="*/ 486427 w 553232"/>
                <a:gd name="connsiteY9" fmla="*/ 258870 h 463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3232" h="4636716">
                  <a:moveTo>
                    <a:pt x="486427" y="258870"/>
                  </a:moveTo>
                  <a:cubicBezTo>
                    <a:pt x="544882" y="430059"/>
                    <a:pt x="478076" y="1144043"/>
                    <a:pt x="448849" y="1411265"/>
                  </a:cubicBezTo>
                  <a:cubicBezTo>
                    <a:pt x="419622" y="1678487"/>
                    <a:pt x="340290" y="1655522"/>
                    <a:pt x="311062" y="1862202"/>
                  </a:cubicBezTo>
                  <a:cubicBezTo>
                    <a:pt x="281834" y="2068882"/>
                    <a:pt x="244257" y="2373682"/>
                    <a:pt x="273484" y="2651342"/>
                  </a:cubicBezTo>
                  <a:cubicBezTo>
                    <a:pt x="302712" y="2929002"/>
                    <a:pt x="448849" y="3256767"/>
                    <a:pt x="486427" y="3528164"/>
                  </a:cubicBezTo>
                  <a:cubicBezTo>
                    <a:pt x="524005" y="3799561"/>
                    <a:pt x="553232" y="4141939"/>
                    <a:pt x="498953" y="4279725"/>
                  </a:cubicBezTo>
                  <a:cubicBezTo>
                    <a:pt x="444674" y="4417511"/>
                    <a:pt x="242169" y="4636716"/>
                    <a:pt x="160750" y="4354881"/>
                  </a:cubicBezTo>
                  <a:cubicBezTo>
                    <a:pt x="79331" y="4073046"/>
                    <a:pt x="20876" y="3250504"/>
                    <a:pt x="10438" y="2588712"/>
                  </a:cubicBezTo>
                  <a:cubicBezTo>
                    <a:pt x="0" y="1926920"/>
                    <a:pt x="18789" y="768262"/>
                    <a:pt x="98120" y="384131"/>
                  </a:cubicBezTo>
                  <a:cubicBezTo>
                    <a:pt x="177451" y="0"/>
                    <a:pt x="427972" y="87681"/>
                    <a:pt x="486427" y="258870"/>
                  </a:cubicBez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7000892" y="1938326"/>
            <a:ext cx="500066" cy="2214578"/>
            <a:chOff x="8501090" y="1785926"/>
            <a:chExt cx="500066" cy="2214578"/>
          </a:xfrm>
        </p:grpSpPr>
        <p:sp>
          <p:nvSpPr>
            <p:cNvPr id="18" name="Rectangle 17"/>
            <p:cNvSpPr/>
            <p:nvPr/>
          </p:nvSpPr>
          <p:spPr>
            <a:xfrm>
              <a:off x="8501090" y="1857364"/>
              <a:ext cx="357190" cy="207170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r>
                <a:rPr lang="fa-IR" dirty="0" smtClean="0">
                  <a:solidFill>
                    <a:schemeClr val="tx1"/>
                  </a:solidFill>
                </a:rPr>
                <a:t>_</a:t>
              </a:r>
            </a:p>
            <a:p>
              <a:pPr algn="ctr"/>
              <a:endParaRPr lang="fa-IR" dirty="0">
                <a:solidFill>
                  <a:schemeClr val="tx1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8715404" y="1785926"/>
              <a:ext cx="285752" cy="2214578"/>
            </a:xfrm>
            <a:custGeom>
              <a:avLst/>
              <a:gdLst>
                <a:gd name="connsiteX0" fmla="*/ 486427 w 553232"/>
                <a:gd name="connsiteY0" fmla="*/ 258870 h 4636716"/>
                <a:gd name="connsiteX1" fmla="*/ 448849 w 553232"/>
                <a:gd name="connsiteY1" fmla="*/ 1411265 h 4636716"/>
                <a:gd name="connsiteX2" fmla="*/ 311062 w 553232"/>
                <a:gd name="connsiteY2" fmla="*/ 1862202 h 4636716"/>
                <a:gd name="connsiteX3" fmla="*/ 273484 w 553232"/>
                <a:gd name="connsiteY3" fmla="*/ 2651342 h 4636716"/>
                <a:gd name="connsiteX4" fmla="*/ 486427 w 553232"/>
                <a:gd name="connsiteY4" fmla="*/ 3528164 h 4636716"/>
                <a:gd name="connsiteX5" fmla="*/ 498953 w 553232"/>
                <a:gd name="connsiteY5" fmla="*/ 4279725 h 4636716"/>
                <a:gd name="connsiteX6" fmla="*/ 160750 w 553232"/>
                <a:gd name="connsiteY6" fmla="*/ 4354881 h 4636716"/>
                <a:gd name="connsiteX7" fmla="*/ 10438 w 553232"/>
                <a:gd name="connsiteY7" fmla="*/ 2588712 h 4636716"/>
                <a:gd name="connsiteX8" fmla="*/ 98120 w 553232"/>
                <a:gd name="connsiteY8" fmla="*/ 384131 h 4636716"/>
                <a:gd name="connsiteX9" fmla="*/ 486427 w 553232"/>
                <a:gd name="connsiteY9" fmla="*/ 258870 h 463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3232" h="4636716">
                  <a:moveTo>
                    <a:pt x="486427" y="258870"/>
                  </a:moveTo>
                  <a:cubicBezTo>
                    <a:pt x="544882" y="430059"/>
                    <a:pt x="478076" y="1144043"/>
                    <a:pt x="448849" y="1411265"/>
                  </a:cubicBezTo>
                  <a:cubicBezTo>
                    <a:pt x="419622" y="1678487"/>
                    <a:pt x="340290" y="1655522"/>
                    <a:pt x="311062" y="1862202"/>
                  </a:cubicBezTo>
                  <a:cubicBezTo>
                    <a:pt x="281834" y="2068882"/>
                    <a:pt x="244257" y="2373682"/>
                    <a:pt x="273484" y="2651342"/>
                  </a:cubicBezTo>
                  <a:cubicBezTo>
                    <a:pt x="302712" y="2929002"/>
                    <a:pt x="448849" y="3256767"/>
                    <a:pt x="486427" y="3528164"/>
                  </a:cubicBezTo>
                  <a:cubicBezTo>
                    <a:pt x="524005" y="3799561"/>
                    <a:pt x="553232" y="4141939"/>
                    <a:pt x="498953" y="4279725"/>
                  </a:cubicBezTo>
                  <a:cubicBezTo>
                    <a:pt x="444674" y="4417511"/>
                    <a:pt x="242169" y="4636716"/>
                    <a:pt x="160750" y="4354881"/>
                  </a:cubicBezTo>
                  <a:cubicBezTo>
                    <a:pt x="79331" y="4073046"/>
                    <a:pt x="20876" y="3250504"/>
                    <a:pt x="10438" y="2588712"/>
                  </a:cubicBezTo>
                  <a:cubicBezTo>
                    <a:pt x="0" y="1926920"/>
                    <a:pt x="18789" y="768262"/>
                    <a:pt x="98120" y="384131"/>
                  </a:cubicBezTo>
                  <a:cubicBezTo>
                    <a:pt x="177451" y="0"/>
                    <a:pt x="427972" y="87681"/>
                    <a:pt x="486427" y="258870"/>
                  </a:cubicBez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786710" y="2000240"/>
            <a:ext cx="428628" cy="20717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S</a:t>
            </a:r>
            <a:endParaRPr lang="fa-IR" b="1" dirty="0" smtClean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85852" y="2000240"/>
            <a:ext cx="428628" cy="20717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N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00049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Oval 22"/>
          <p:cNvSpPr/>
          <p:nvPr/>
        </p:nvSpPr>
        <p:spPr>
          <a:xfrm>
            <a:off x="2143108" y="242886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Oval 23"/>
          <p:cNvSpPr/>
          <p:nvPr/>
        </p:nvSpPr>
        <p:spPr>
          <a:xfrm>
            <a:off x="2143108" y="350043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" name="Oval 24"/>
          <p:cNvSpPr/>
          <p:nvPr/>
        </p:nvSpPr>
        <p:spPr>
          <a:xfrm>
            <a:off x="3000364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Oval 25"/>
          <p:cNvSpPr/>
          <p:nvPr/>
        </p:nvSpPr>
        <p:spPr>
          <a:xfrm>
            <a:off x="7215206" y="242886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Oval 26"/>
          <p:cNvSpPr/>
          <p:nvPr/>
        </p:nvSpPr>
        <p:spPr>
          <a:xfrm>
            <a:off x="2071670" y="271462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Oval 27"/>
          <p:cNvSpPr/>
          <p:nvPr/>
        </p:nvSpPr>
        <p:spPr>
          <a:xfrm>
            <a:off x="7286644" y="300037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Oval 28"/>
          <p:cNvSpPr/>
          <p:nvPr/>
        </p:nvSpPr>
        <p:spPr>
          <a:xfrm>
            <a:off x="7286644" y="264318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Oval 29"/>
          <p:cNvSpPr/>
          <p:nvPr/>
        </p:nvSpPr>
        <p:spPr>
          <a:xfrm>
            <a:off x="7215206" y="335756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Oval 30"/>
          <p:cNvSpPr/>
          <p:nvPr/>
        </p:nvSpPr>
        <p:spPr>
          <a:xfrm>
            <a:off x="7215206" y="292893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Oval 31"/>
          <p:cNvSpPr/>
          <p:nvPr/>
        </p:nvSpPr>
        <p:spPr>
          <a:xfrm>
            <a:off x="2071670" y="292893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Oval 32"/>
          <p:cNvSpPr/>
          <p:nvPr/>
        </p:nvSpPr>
        <p:spPr>
          <a:xfrm>
            <a:off x="2071670" y="328612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Oval 33"/>
          <p:cNvSpPr/>
          <p:nvPr/>
        </p:nvSpPr>
        <p:spPr>
          <a:xfrm>
            <a:off x="2143108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Oval 34"/>
          <p:cNvSpPr/>
          <p:nvPr/>
        </p:nvSpPr>
        <p:spPr>
          <a:xfrm>
            <a:off x="471487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Oval 35"/>
          <p:cNvSpPr/>
          <p:nvPr/>
        </p:nvSpPr>
        <p:spPr>
          <a:xfrm>
            <a:off x="521494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Oval 36"/>
          <p:cNvSpPr/>
          <p:nvPr/>
        </p:nvSpPr>
        <p:spPr>
          <a:xfrm>
            <a:off x="278605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Oval 37"/>
          <p:cNvSpPr/>
          <p:nvPr/>
        </p:nvSpPr>
        <p:spPr>
          <a:xfrm>
            <a:off x="571500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Oval 38"/>
          <p:cNvSpPr/>
          <p:nvPr/>
        </p:nvSpPr>
        <p:spPr>
          <a:xfrm>
            <a:off x="385762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Oval 39"/>
          <p:cNvSpPr/>
          <p:nvPr/>
        </p:nvSpPr>
        <p:spPr>
          <a:xfrm>
            <a:off x="635795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Oval 40"/>
          <p:cNvSpPr/>
          <p:nvPr/>
        </p:nvSpPr>
        <p:spPr>
          <a:xfrm>
            <a:off x="657226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Oval 41"/>
          <p:cNvSpPr/>
          <p:nvPr/>
        </p:nvSpPr>
        <p:spPr>
          <a:xfrm>
            <a:off x="471487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Oval 42"/>
          <p:cNvSpPr/>
          <p:nvPr/>
        </p:nvSpPr>
        <p:spPr>
          <a:xfrm>
            <a:off x="414337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Oval 43"/>
          <p:cNvSpPr/>
          <p:nvPr/>
        </p:nvSpPr>
        <p:spPr>
          <a:xfrm>
            <a:off x="535781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Oval 44"/>
          <p:cNvSpPr/>
          <p:nvPr/>
        </p:nvSpPr>
        <p:spPr>
          <a:xfrm>
            <a:off x="292892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Oval 45"/>
          <p:cNvSpPr/>
          <p:nvPr/>
        </p:nvSpPr>
        <p:spPr>
          <a:xfrm>
            <a:off x="421481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Oval 46"/>
          <p:cNvSpPr/>
          <p:nvPr/>
        </p:nvSpPr>
        <p:spPr>
          <a:xfrm>
            <a:off x="614363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Oval 47"/>
          <p:cNvSpPr/>
          <p:nvPr/>
        </p:nvSpPr>
        <p:spPr>
          <a:xfrm>
            <a:off x="321467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Oval 48"/>
          <p:cNvSpPr/>
          <p:nvPr/>
        </p:nvSpPr>
        <p:spPr>
          <a:xfrm>
            <a:off x="350043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Oval 49"/>
          <p:cNvSpPr/>
          <p:nvPr/>
        </p:nvSpPr>
        <p:spPr>
          <a:xfrm>
            <a:off x="557213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Oval 50"/>
          <p:cNvSpPr/>
          <p:nvPr/>
        </p:nvSpPr>
        <p:spPr>
          <a:xfrm>
            <a:off x="342899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2" name="Oval 51"/>
          <p:cNvSpPr/>
          <p:nvPr/>
        </p:nvSpPr>
        <p:spPr>
          <a:xfrm>
            <a:off x="492919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3" name="Oval 52"/>
          <p:cNvSpPr/>
          <p:nvPr/>
        </p:nvSpPr>
        <p:spPr>
          <a:xfrm>
            <a:off x="635795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4" name="Oval 53"/>
          <p:cNvSpPr/>
          <p:nvPr/>
        </p:nvSpPr>
        <p:spPr>
          <a:xfrm>
            <a:off x="657226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5" name="Oval 54"/>
          <p:cNvSpPr/>
          <p:nvPr/>
        </p:nvSpPr>
        <p:spPr>
          <a:xfrm>
            <a:off x="442912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Oval 55"/>
          <p:cNvSpPr/>
          <p:nvPr/>
        </p:nvSpPr>
        <p:spPr>
          <a:xfrm>
            <a:off x="492919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7" name="Oval 56"/>
          <p:cNvSpPr/>
          <p:nvPr/>
        </p:nvSpPr>
        <p:spPr>
          <a:xfrm>
            <a:off x="514350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Oval 57"/>
          <p:cNvSpPr/>
          <p:nvPr/>
        </p:nvSpPr>
        <p:spPr>
          <a:xfrm>
            <a:off x="571500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9" name="Oval 58"/>
          <p:cNvSpPr/>
          <p:nvPr/>
        </p:nvSpPr>
        <p:spPr>
          <a:xfrm>
            <a:off x="378618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0" name="Oval 59"/>
          <p:cNvSpPr/>
          <p:nvPr/>
        </p:nvSpPr>
        <p:spPr>
          <a:xfrm>
            <a:off x="592932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1" name="Oval 60"/>
          <p:cNvSpPr/>
          <p:nvPr/>
        </p:nvSpPr>
        <p:spPr>
          <a:xfrm>
            <a:off x="600076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Oval 61"/>
          <p:cNvSpPr/>
          <p:nvPr/>
        </p:nvSpPr>
        <p:spPr>
          <a:xfrm>
            <a:off x="550069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3" name="Oval 62"/>
          <p:cNvSpPr/>
          <p:nvPr/>
        </p:nvSpPr>
        <p:spPr>
          <a:xfrm>
            <a:off x="450056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4" name="Oval 63"/>
          <p:cNvSpPr/>
          <p:nvPr/>
        </p:nvSpPr>
        <p:spPr>
          <a:xfrm>
            <a:off x="321467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5" name="Oval 64"/>
          <p:cNvSpPr/>
          <p:nvPr/>
        </p:nvSpPr>
        <p:spPr>
          <a:xfrm>
            <a:off x="7000892" y="3929066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6" name="Oval 65"/>
          <p:cNvSpPr/>
          <p:nvPr/>
        </p:nvSpPr>
        <p:spPr>
          <a:xfrm>
            <a:off x="285748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7" name="Oval 66"/>
          <p:cNvSpPr/>
          <p:nvPr/>
        </p:nvSpPr>
        <p:spPr>
          <a:xfrm>
            <a:off x="2143108" y="271462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8" name="Oval 67"/>
          <p:cNvSpPr/>
          <p:nvPr/>
        </p:nvSpPr>
        <p:spPr>
          <a:xfrm>
            <a:off x="6215074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9" name="Oval 68"/>
          <p:cNvSpPr/>
          <p:nvPr/>
        </p:nvSpPr>
        <p:spPr>
          <a:xfrm>
            <a:off x="357186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0" name="Oval 69"/>
          <p:cNvSpPr/>
          <p:nvPr/>
        </p:nvSpPr>
        <p:spPr>
          <a:xfrm>
            <a:off x="535781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1" name="Oval 70"/>
          <p:cNvSpPr/>
          <p:nvPr/>
        </p:nvSpPr>
        <p:spPr>
          <a:xfrm>
            <a:off x="3643306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2" name="Oval 71"/>
          <p:cNvSpPr/>
          <p:nvPr/>
        </p:nvSpPr>
        <p:spPr>
          <a:xfrm>
            <a:off x="4286248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3" name="Oval 72"/>
          <p:cNvSpPr/>
          <p:nvPr/>
        </p:nvSpPr>
        <p:spPr>
          <a:xfrm>
            <a:off x="4371964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4" name="Oval 73"/>
          <p:cNvSpPr/>
          <p:nvPr/>
        </p:nvSpPr>
        <p:spPr>
          <a:xfrm>
            <a:off x="392905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5" name="Oval 74"/>
          <p:cNvSpPr/>
          <p:nvPr/>
        </p:nvSpPr>
        <p:spPr>
          <a:xfrm>
            <a:off x="464343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6" name="Oval 75"/>
          <p:cNvSpPr/>
          <p:nvPr/>
        </p:nvSpPr>
        <p:spPr>
          <a:xfrm>
            <a:off x="514350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7" name="Oval 76"/>
          <p:cNvSpPr/>
          <p:nvPr/>
        </p:nvSpPr>
        <p:spPr>
          <a:xfrm>
            <a:off x="564357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8" name="Oval 77"/>
          <p:cNvSpPr/>
          <p:nvPr/>
        </p:nvSpPr>
        <p:spPr>
          <a:xfrm>
            <a:off x="628651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9" name="Oval 78"/>
          <p:cNvSpPr/>
          <p:nvPr/>
        </p:nvSpPr>
        <p:spPr>
          <a:xfrm>
            <a:off x="650082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0" name="Oval 79"/>
          <p:cNvSpPr/>
          <p:nvPr/>
        </p:nvSpPr>
        <p:spPr>
          <a:xfrm>
            <a:off x="285748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1" name="Oval 80"/>
          <p:cNvSpPr/>
          <p:nvPr/>
        </p:nvSpPr>
        <p:spPr>
          <a:xfrm>
            <a:off x="414337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2" name="Oval 81"/>
          <p:cNvSpPr/>
          <p:nvPr/>
        </p:nvSpPr>
        <p:spPr>
          <a:xfrm>
            <a:off x="607219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3" name="Oval 82"/>
          <p:cNvSpPr/>
          <p:nvPr/>
        </p:nvSpPr>
        <p:spPr>
          <a:xfrm>
            <a:off x="314324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4" name="Oval 83"/>
          <p:cNvSpPr/>
          <p:nvPr/>
        </p:nvSpPr>
        <p:spPr>
          <a:xfrm>
            <a:off x="335755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5" name="Oval 84"/>
          <p:cNvSpPr/>
          <p:nvPr/>
        </p:nvSpPr>
        <p:spPr>
          <a:xfrm>
            <a:off x="485775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6" name="Oval 85"/>
          <p:cNvSpPr/>
          <p:nvPr/>
        </p:nvSpPr>
        <p:spPr>
          <a:xfrm>
            <a:off x="371474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7" name="Oval 86"/>
          <p:cNvSpPr/>
          <p:nvPr/>
        </p:nvSpPr>
        <p:spPr>
          <a:xfrm>
            <a:off x="585788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8" name="Oval 87"/>
          <p:cNvSpPr/>
          <p:nvPr/>
        </p:nvSpPr>
        <p:spPr>
          <a:xfrm>
            <a:off x="542925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9" name="Oval 88"/>
          <p:cNvSpPr/>
          <p:nvPr/>
        </p:nvSpPr>
        <p:spPr>
          <a:xfrm>
            <a:off x="442912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0" name="Oval 89"/>
          <p:cNvSpPr/>
          <p:nvPr/>
        </p:nvSpPr>
        <p:spPr>
          <a:xfrm>
            <a:off x="2786050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1" name="Oval 90"/>
          <p:cNvSpPr/>
          <p:nvPr/>
        </p:nvSpPr>
        <p:spPr>
          <a:xfrm>
            <a:off x="3500430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2" name="Oval 91"/>
          <p:cNvSpPr/>
          <p:nvPr/>
        </p:nvSpPr>
        <p:spPr>
          <a:xfrm>
            <a:off x="5286380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3" name="Oval 92"/>
          <p:cNvSpPr/>
          <p:nvPr/>
        </p:nvSpPr>
        <p:spPr>
          <a:xfrm>
            <a:off x="4572000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4" name="Oval 93"/>
          <p:cNvSpPr/>
          <p:nvPr/>
        </p:nvSpPr>
        <p:spPr>
          <a:xfrm>
            <a:off x="415289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5" name="Oval 94"/>
          <p:cNvSpPr/>
          <p:nvPr/>
        </p:nvSpPr>
        <p:spPr>
          <a:xfrm>
            <a:off x="486727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6" name="Oval 95"/>
          <p:cNvSpPr/>
          <p:nvPr/>
        </p:nvSpPr>
        <p:spPr>
          <a:xfrm>
            <a:off x="536734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7" name="Oval 96"/>
          <p:cNvSpPr/>
          <p:nvPr/>
        </p:nvSpPr>
        <p:spPr>
          <a:xfrm>
            <a:off x="586740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8" name="Oval 97"/>
          <p:cNvSpPr/>
          <p:nvPr/>
        </p:nvSpPr>
        <p:spPr>
          <a:xfrm>
            <a:off x="651035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9" name="Oval 98"/>
          <p:cNvSpPr/>
          <p:nvPr/>
        </p:nvSpPr>
        <p:spPr>
          <a:xfrm>
            <a:off x="672466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0" name="Oval 99"/>
          <p:cNvSpPr/>
          <p:nvPr/>
        </p:nvSpPr>
        <p:spPr>
          <a:xfrm>
            <a:off x="308132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1" name="Oval 100"/>
          <p:cNvSpPr/>
          <p:nvPr/>
        </p:nvSpPr>
        <p:spPr>
          <a:xfrm>
            <a:off x="436721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2" name="Oval 101"/>
          <p:cNvSpPr/>
          <p:nvPr/>
        </p:nvSpPr>
        <p:spPr>
          <a:xfrm>
            <a:off x="629603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3" name="Oval 102"/>
          <p:cNvSpPr/>
          <p:nvPr/>
        </p:nvSpPr>
        <p:spPr>
          <a:xfrm>
            <a:off x="336707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4" name="Oval 103"/>
          <p:cNvSpPr/>
          <p:nvPr/>
        </p:nvSpPr>
        <p:spPr>
          <a:xfrm>
            <a:off x="358139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5" name="Oval 104"/>
          <p:cNvSpPr/>
          <p:nvPr/>
        </p:nvSpPr>
        <p:spPr>
          <a:xfrm>
            <a:off x="508159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6" name="Oval 105"/>
          <p:cNvSpPr/>
          <p:nvPr/>
        </p:nvSpPr>
        <p:spPr>
          <a:xfrm>
            <a:off x="393858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7" name="Oval 106"/>
          <p:cNvSpPr/>
          <p:nvPr/>
        </p:nvSpPr>
        <p:spPr>
          <a:xfrm>
            <a:off x="608172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8" name="Oval 107"/>
          <p:cNvSpPr/>
          <p:nvPr/>
        </p:nvSpPr>
        <p:spPr>
          <a:xfrm>
            <a:off x="565309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9" name="Oval 108"/>
          <p:cNvSpPr/>
          <p:nvPr/>
        </p:nvSpPr>
        <p:spPr>
          <a:xfrm>
            <a:off x="465296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0" name="Oval 109"/>
          <p:cNvSpPr/>
          <p:nvPr/>
        </p:nvSpPr>
        <p:spPr>
          <a:xfrm>
            <a:off x="300988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1" name="Oval 110"/>
          <p:cNvSpPr/>
          <p:nvPr/>
        </p:nvSpPr>
        <p:spPr>
          <a:xfrm>
            <a:off x="372426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2" name="Oval 111"/>
          <p:cNvSpPr/>
          <p:nvPr/>
        </p:nvSpPr>
        <p:spPr>
          <a:xfrm>
            <a:off x="5578780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3" name="Oval 112"/>
          <p:cNvSpPr/>
          <p:nvPr/>
        </p:nvSpPr>
        <p:spPr>
          <a:xfrm>
            <a:off x="4524364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114" name="Group 113"/>
          <p:cNvGrpSpPr/>
          <p:nvPr/>
        </p:nvGrpSpPr>
        <p:grpSpPr>
          <a:xfrm>
            <a:off x="5472000" y="2743036"/>
            <a:ext cx="142876" cy="253916"/>
            <a:chOff x="7963306" y="5623380"/>
            <a:chExt cx="142876" cy="253916"/>
          </a:xfrm>
        </p:grpSpPr>
        <p:sp>
          <p:nvSpPr>
            <p:cNvPr id="115" name="Oval 114"/>
            <p:cNvSpPr/>
            <p:nvPr/>
          </p:nvSpPr>
          <p:spPr>
            <a:xfrm>
              <a:off x="8001024" y="5715016"/>
              <a:ext cx="71438" cy="71438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963306" y="5623380"/>
              <a:ext cx="142876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bg1"/>
                  </a:solidFill>
                </a:rPr>
                <a:t>+</a:t>
              </a:r>
              <a:endParaRPr lang="fa-IR" sz="105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729600" y="2736000"/>
            <a:ext cx="142876" cy="253916"/>
            <a:chOff x="7935418" y="5616344"/>
            <a:chExt cx="142876" cy="253916"/>
          </a:xfrm>
        </p:grpSpPr>
        <p:sp>
          <p:nvSpPr>
            <p:cNvPr id="118" name="Oval 117"/>
            <p:cNvSpPr/>
            <p:nvPr/>
          </p:nvSpPr>
          <p:spPr>
            <a:xfrm>
              <a:off x="8001024" y="5715016"/>
              <a:ext cx="71438" cy="71438"/>
            </a:xfrm>
            <a:prstGeom prst="ellips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7935418" y="5616344"/>
              <a:ext cx="142876" cy="2539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050" b="1" dirty="0" smtClean="0">
                  <a:solidFill>
                    <a:schemeClr val="bg1"/>
                  </a:solidFill>
                </a:rPr>
                <a:t>+</a:t>
              </a:r>
              <a:endParaRPr lang="fa-IR" sz="105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0" name="Straight Connector 119"/>
          <p:cNvCxnSpPr/>
          <p:nvPr/>
        </p:nvCxnSpPr>
        <p:spPr>
          <a:xfrm rot="16200000" flipH="1">
            <a:off x="1278827" y="4957891"/>
            <a:ext cx="1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5400000">
            <a:off x="6350925" y="4981466"/>
            <a:ext cx="1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3858471" y="4999785"/>
            <a:ext cx="1714512" cy="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175206" y="5857892"/>
            <a:ext cx="507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4214810" y="4786322"/>
            <a:ext cx="1000132" cy="7143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sz="1400" b="1" dirty="0" smtClean="0"/>
              <a:t>DC</a:t>
            </a:r>
          </a:p>
          <a:p>
            <a:pPr algn="ctr"/>
            <a:r>
              <a:rPr lang="en-CA" sz="1400" b="1" dirty="0" smtClean="0"/>
              <a:t>Power supply</a:t>
            </a:r>
            <a:endParaRPr lang="fa-IR" sz="1400" b="1" dirty="0" smtClean="0"/>
          </a:p>
        </p:txBody>
      </p:sp>
      <p:sp>
        <p:nvSpPr>
          <p:cNvPr id="125" name="Oval 124"/>
          <p:cNvSpPr/>
          <p:nvPr/>
        </p:nvSpPr>
        <p:spPr>
          <a:xfrm>
            <a:off x="392905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6" name="Oval 125"/>
          <p:cNvSpPr/>
          <p:nvPr/>
        </p:nvSpPr>
        <p:spPr>
          <a:xfrm>
            <a:off x="464343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7" name="Oval 126"/>
          <p:cNvSpPr/>
          <p:nvPr/>
        </p:nvSpPr>
        <p:spPr>
          <a:xfrm>
            <a:off x="514350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8" name="Oval 127"/>
          <p:cNvSpPr/>
          <p:nvPr/>
        </p:nvSpPr>
        <p:spPr>
          <a:xfrm>
            <a:off x="451008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9" name="Oval 128"/>
          <p:cNvSpPr/>
          <p:nvPr/>
        </p:nvSpPr>
        <p:spPr>
          <a:xfrm>
            <a:off x="628651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0" name="Oval 129"/>
          <p:cNvSpPr/>
          <p:nvPr/>
        </p:nvSpPr>
        <p:spPr>
          <a:xfrm>
            <a:off x="650082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1" name="Oval 130"/>
          <p:cNvSpPr/>
          <p:nvPr/>
        </p:nvSpPr>
        <p:spPr>
          <a:xfrm>
            <a:off x="285748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2" name="Oval 131"/>
          <p:cNvSpPr/>
          <p:nvPr/>
        </p:nvSpPr>
        <p:spPr>
          <a:xfrm>
            <a:off x="414337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3" name="Oval 132"/>
          <p:cNvSpPr/>
          <p:nvPr/>
        </p:nvSpPr>
        <p:spPr>
          <a:xfrm>
            <a:off x="6129358" y="371713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4" name="Oval 133"/>
          <p:cNvSpPr/>
          <p:nvPr/>
        </p:nvSpPr>
        <p:spPr>
          <a:xfrm>
            <a:off x="314324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5" name="Oval 134"/>
          <p:cNvSpPr/>
          <p:nvPr/>
        </p:nvSpPr>
        <p:spPr>
          <a:xfrm>
            <a:off x="335755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6" name="Oval 135"/>
          <p:cNvSpPr/>
          <p:nvPr/>
        </p:nvSpPr>
        <p:spPr>
          <a:xfrm>
            <a:off x="485775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7" name="Oval 136"/>
          <p:cNvSpPr/>
          <p:nvPr/>
        </p:nvSpPr>
        <p:spPr>
          <a:xfrm>
            <a:off x="371474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8" name="Oval 137"/>
          <p:cNvSpPr/>
          <p:nvPr/>
        </p:nvSpPr>
        <p:spPr>
          <a:xfrm>
            <a:off x="5955517" y="3709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9" name="Oval 138"/>
          <p:cNvSpPr/>
          <p:nvPr/>
        </p:nvSpPr>
        <p:spPr>
          <a:xfrm>
            <a:off x="542925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0" name="Oval 139"/>
          <p:cNvSpPr/>
          <p:nvPr/>
        </p:nvSpPr>
        <p:spPr>
          <a:xfrm>
            <a:off x="442912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1" name="Oval 140"/>
          <p:cNvSpPr/>
          <p:nvPr/>
        </p:nvSpPr>
        <p:spPr>
          <a:xfrm>
            <a:off x="2357422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2" name="Oval 141"/>
          <p:cNvSpPr/>
          <p:nvPr/>
        </p:nvSpPr>
        <p:spPr>
          <a:xfrm>
            <a:off x="3500430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3" name="Oval 142"/>
          <p:cNvSpPr/>
          <p:nvPr/>
        </p:nvSpPr>
        <p:spPr>
          <a:xfrm>
            <a:off x="5286380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4" name="Oval 143"/>
          <p:cNvSpPr/>
          <p:nvPr/>
        </p:nvSpPr>
        <p:spPr>
          <a:xfrm>
            <a:off x="4300526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5" name="Oval 144"/>
          <p:cNvSpPr/>
          <p:nvPr/>
        </p:nvSpPr>
        <p:spPr>
          <a:xfrm>
            <a:off x="408145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6" name="Oval 145"/>
          <p:cNvSpPr/>
          <p:nvPr/>
        </p:nvSpPr>
        <p:spPr>
          <a:xfrm>
            <a:off x="479583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7" name="Oval 146"/>
          <p:cNvSpPr/>
          <p:nvPr/>
        </p:nvSpPr>
        <p:spPr>
          <a:xfrm>
            <a:off x="529590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8" name="Oval 147"/>
          <p:cNvSpPr/>
          <p:nvPr/>
        </p:nvSpPr>
        <p:spPr>
          <a:xfrm>
            <a:off x="5884079" y="3709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9" name="Oval 148"/>
          <p:cNvSpPr/>
          <p:nvPr/>
        </p:nvSpPr>
        <p:spPr>
          <a:xfrm>
            <a:off x="643891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0" name="Oval 149"/>
          <p:cNvSpPr/>
          <p:nvPr/>
        </p:nvSpPr>
        <p:spPr>
          <a:xfrm>
            <a:off x="665322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1" name="Oval 150"/>
          <p:cNvSpPr/>
          <p:nvPr/>
        </p:nvSpPr>
        <p:spPr>
          <a:xfrm>
            <a:off x="300988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2" name="Oval 151"/>
          <p:cNvSpPr/>
          <p:nvPr/>
        </p:nvSpPr>
        <p:spPr>
          <a:xfrm>
            <a:off x="429577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3" name="Oval 152"/>
          <p:cNvSpPr/>
          <p:nvPr/>
        </p:nvSpPr>
        <p:spPr>
          <a:xfrm>
            <a:off x="622459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4" name="Oval 153"/>
          <p:cNvSpPr/>
          <p:nvPr/>
        </p:nvSpPr>
        <p:spPr>
          <a:xfrm>
            <a:off x="3295640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5" name="Oval 154"/>
          <p:cNvSpPr/>
          <p:nvPr/>
        </p:nvSpPr>
        <p:spPr>
          <a:xfrm>
            <a:off x="350995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6" name="Oval 155"/>
          <p:cNvSpPr/>
          <p:nvPr/>
        </p:nvSpPr>
        <p:spPr>
          <a:xfrm>
            <a:off x="501015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7" name="Oval 156"/>
          <p:cNvSpPr/>
          <p:nvPr/>
        </p:nvSpPr>
        <p:spPr>
          <a:xfrm>
            <a:off x="386714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8" name="Oval 157"/>
          <p:cNvSpPr/>
          <p:nvPr/>
        </p:nvSpPr>
        <p:spPr>
          <a:xfrm>
            <a:off x="6043631" y="3709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9" name="Oval 158"/>
          <p:cNvSpPr/>
          <p:nvPr/>
        </p:nvSpPr>
        <p:spPr>
          <a:xfrm>
            <a:off x="550069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0" name="Oval 159"/>
          <p:cNvSpPr/>
          <p:nvPr/>
        </p:nvSpPr>
        <p:spPr>
          <a:xfrm>
            <a:off x="458152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1" name="Oval 160"/>
          <p:cNvSpPr/>
          <p:nvPr/>
        </p:nvSpPr>
        <p:spPr>
          <a:xfrm>
            <a:off x="2357422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2" name="Oval 161"/>
          <p:cNvSpPr/>
          <p:nvPr/>
        </p:nvSpPr>
        <p:spPr>
          <a:xfrm>
            <a:off x="3652830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5" name="Oval 164"/>
          <p:cNvSpPr/>
          <p:nvPr/>
        </p:nvSpPr>
        <p:spPr>
          <a:xfrm>
            <a:off x="385762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6" name="Oval 165"/>
          <p:cNvSpPr/>
          <p:nvPr/>
        </p:nvSpPr>
        <p:spPr>
          <a:xfrm>
            <a:off x="457200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7" name="Oval 166"/>
          <p:cNvSpPr/>
          <p:nvPr/>
        </p:nvSpPr>
        <p:spPr>
          <a:xfrm>
            <a:off x="507206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8" name="Oval 167"/>
          <p:cNvSpPr/>
          <p:nvPr/>
        </p:nvSpPr>
        <p:spPr>
          <a:xfrm>
            <a:off x="542925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9" name="Oval 168"/>
          <p:cNvSpPr/>
          <p:nvPr/>
        </p:nvSpPr>
        <p:spPr>
          <a:xfrm>
            <a:off x="621507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0" name="Oval 169"/>
          <p:cNvSpPr/>
          <p:nvPr/>
        </p:nvSpPr>
        <p:spPr>
          <a:xfrm>
            <a:off x="642938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1" name="Oval 170"/>
          <p:cNvSpPr/>
          <p:nvPr/>
        </p:nvSpPr>
        <p:spPr>
          <a:xfrm>
            <a:off x="271461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2" name="Oval 171"/>
          <p:cNvSpPr/>
          <p:nvPr/>
        </p:nvSpPr>
        <p:spPr>
          <a:xfrm>
            <a:off x="407193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3" name="Oval 172"/>
          <p:cNvSpPr/>
          <p:nvPr/>
        </p:nvSpPr>
        <p:spPr>
          <a:xfrm>
            <a:off x="600076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4" name="Oval 173"/>
          <p:cNvSpPr/>
          <p:nvPr/>
        </p:nvSpPr>
        <p:spPr>
          <a:xfrm>
            <a:off x="307180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5" name="Oval 174"/>
          <p:cNvSpPr/>
          <p:nvPr/>
        </p:nvSpPr>
        <p:spPr>
          <a:xfrm>
            <a:off x="328611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6" name="Oval 175"/>
          <p:cNvSpPr/>
          <p:nvPr/>
        </p:nvSpPr>
        <p:spPr>
          <a:xfrm>
            <a:off x="478631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7" name="Oval 176"/>
          <p:cNvSpPr/>
          <p:nvPr/>
        </p:nvSpPr>
        <p:spPr>
          <a:xfrm>
            <a:off x="364330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8" name="Oval 177"/>
          <p:cNvSpPr/>
          <p:nvPr/>
        </p:nvSpPr>
        <p:spPr>
          <a:xfrm>
            <a:off x="578644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9" name="Oval 178"/>
          <p:cNvSpPr/>
          <p:nvPr/>
        </p:nvSpPr>
        <p:spPr>
          <a:xfrm>
            <a:off x="5357818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0" name="Oval 179"/>
          <p:cNvSpPr/>
          <p:nvPr/>
        </p:nvSpPr>
        <p:spPr>
          <a:xfrm>
            <a:off x="692945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1" name="Oval 180"/>
          <p:cNvSpPr/>
          <p:nvPr/>
        </p:nvSpPr>
        <p:spPr>
          <a:xfrm>
            <a:off x="2714612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2" name="Oval 181"/>
          <p:cNvSpPr/>
          <p:nvPr/>
        </p:nvSpPr>
        <p:spPr>
          <a:xfrm>
            <a:off x="3428992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3" name="Oval 182"/>
          <p:cNvSpPr/>
          <p:nvPr/>
        </p:nvSpPr>
        <p:spPr>
          <a:xfrm>
            <a:off x="5214942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4" name="Oval 183"/>
          <p:cNvSpPr/>
          <p:nvPr/>
        </p:nvSpPr>
        <p:spPr>
          <a:xfrm>
            <a:off x="4229088" y="371475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5" name="Oval 184"/>
          <p:cNvSpPr/>
          <p:nvPr/>
        </p:nvSpPr>
        <p:spPr>
          <a:xfrm>
            <a:off x="4010020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6" name="Oval 185"/>
          <p:cNvSpPr/>
          <p:nvPr/>
        </p:nvSpPr>
        <p:spPr>
          <a:xfrm>
            <a:off x="4724400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7" name="Oval 186"/>
          <p:cNvSpPr/>
          <p:nvPr/>
        </p:nvSpPr>
        <p:spPr>
          <a:xfrm>
            <a:off x="528638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8" name="Oval 187"/>
          <p:cNvSpPr/>
          <p:nvPr/>
        </p:nvSpPr>
        <p:spPr>
          <a:xfrm>
            <a:off x="5795970" y="3709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9" name="Oval 188"/>
          <p:cNvSpPr/>
          <p:nvPr/>
        </p:nvSpPr>
        <p:spPr>
          <a:xfrm>
            <a:off x="642938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0" name="Oval 189"/>
          <p:cNvSpPr/>
          <p:nvPr/>
        </p:nvSpPr>
        <p:spPr>
          <a:xfrm>
            <a:off x="664370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1" name="Oval 190"/>
          <p:cNvSpPr/>
          <p:nvPr/>
        </p:nvSpPr>
        <p:spPr>
          <a:xfrm>
            <a:off x="278605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2" name="Oval 191"/>
          <p:cNvSpPr/>
          <p:nvPr/>
        </p:nvSpPr>
        <p:spPr>
          <a:xfrm>
            <a:off x="422433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3" name="Oval 192"/>
          <p:cNvSpPr/>
          <p:nvPr/>
        </p:nvSpPr>
        <p:spPr>
          <a:xfrm>
            <a:off x="621507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4" name="Oval 193"/>
          <p:cNvSpPr/>
          <p:nvPr/>
        </p:nvSpPr>
        <p:spPr>
          <a:xfrm>
            <a:off x="322420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5" name="Oval 194"/>
          <p:cNvSpPr/>
          <p:nvPr/>
        </p:nvSpPr>
        <p:spPr>
          <a:xfrm>
            <a:off x="328611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6" name="Oval 195"/>
          <p:cNvSpPr/>
          <p:nvPr/>
        </p:nvSpPr>
        <p:spPr>
          <a:xfrm>
            <a:off x="4938714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7" name="Oval 196"/>
          <p:cNvSpPr/>
          <p:nvPr/>
        </p:nvSpPr>
        <p:spPr>
          <a:xfrm>
            <a:off x="3795706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8" name="Oval 197"/>
          <p:cNvSpPr/>
          <p:nvPr/>
        </p:nvSpPr>
        <p:spPr>
          <a:xfrm>
            <a:off x="593884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9" name="Oval 198"/>
          <p:cNvSpPr/>
          <p:nvPr/>
        </p:nvSpPr>
        <p:spPr>
          <a:xfrm>
            <a:off x="541973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0" name="Oval 199"/>
          <p:cNvSpPr/>
          <p:nvPr/>
        </p:nvSpPr>
        <p:spPr>
          <a:xfrm>
            <a:off x="442912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2" name="Oval 201"/>
          <p:cNvSpPr/>
          <p:nvPr/>
        </p:nvSpPr>
        <p:spPr>
          <a:xfrm>
            <a:off x="3500430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5" name="Oval 204"/>
          <p:cNvSpPr/>
          <p:nvPr/>
        </p:nvSpPr>
        <p:spPr>
          <a:xfrm>
            <a:off x="400049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6" name="Oval 205"/>
          <p:cNvSpPr/>
          <p:nvPr/>
        </p:nvSpPr>
        <p:spPr>
          <a:xfrm>
            <a:off x="471487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7" name="Oval 206"/>
          <p:cNvSpPr/>
          <p:nvPr/>
        </p:nvSpPr>
        <p:spPr>
          <a:xfrm>
            <a:off x="521494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8" name="Oval 207"/>
          <p:cNvSpPr/>
          <p:nvPr/>
        </p:nvSpPr>
        <p:spPr>
          <a:xfrm>
            <a:off x="5715008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9" name="Oval 208"/>
          <p:cNvSpPr/>
          <p:nvPr/>
        </p:nvSpPr>
        <p:spPr>
          <a:xfrm>
            <a:off x="635795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0" name="Oval 209"/>
          <p:cNvSpPr/>
          <p:nvPr/>
        </p:nvSpPr>
        <p:spPr>
          <a:xfrm>
            <a:off x="657226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1" name="Oval 210"/>
          <p:cNvSpPr/>
          <p:nvPr/>
        </p:nvSpPr>
        <p:spPr>
          <a:xfrm>
            <a:off x="292892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2" name="Oval 211"/>
          <p:cNvSpPr/>
          <p:nvPr/>
        </p:nvSpPr>
        <p:spPr>
          <a:xfrm>
            <a:off x="421481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3" name="Oval 212"/>
          <p:cNvSpPr/>
          <p:nvPr/>
        </p:nvSpPr>
        <p:spPr>
          <a:xfrm>
            <a:off x="614363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4" name="Oval 213"/>
          <p:cNvSpPr/>
          <p:nvPr/>
        </p:nvSpPr>
        <p:spPr>
          <a:xfrm>
            <a:off x="3214678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5" name="Oval 214"/>
          <p:cNvSpPr/>
          <p:nvPr/>
        </p:nvSpPr>
        <p:spPr>
          <a:xfrm>
            <a:off x="342899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6" name="Oval 215"/>
          <p:cNvSpPr/>
          <p:nvPr/>
        </p:nvSpPr>
        <p:spPr>
          <a:xfrm>
            <a:off x="492919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7" name="Oval 216"/>
          <p:cNvSpPr/>
          <p:nvPr/>
        </p:nvSpPr>
        <p:spPr>
          <a:xfrm>
            <a:off x="378618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8" name="Oval 217"/>
          <p:cNvSpPr/>
          <p:nvPr/>
        </p:nvSpPr>
        <p:spPr>
          <a:xfrm>
            <a:off x="592932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9" name="Oval 218"/>
          <p:cNvSpPr/>
          <p:nvPr/>
        </p:nvSpPr>
        <p:spPr>
          <a:xfrm>
            <a:off x="550069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0" name="Oval 219"/>
          <p:cNvSpPr/>
          <p:nvPr/>
        </p:nvSpPr>
        <p:spPr>
          <a:xfrm>
            <a:off x="450056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2" name="Oval 221"/>
          <p:cNvSpPr/>
          <p:nvPr/>
        </p:nvSpPr>
        <p:spPr>
          <a:xfrm>
            <a:off x="3571868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3" name="Oval 222"/>
          <p:cNvSpPr/>
          <p:nvPr/>
        </p:nvSpPr>
        <p:spPr>
          <a:xfrm>
            <a:off x="5357818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4" name="Oval 223"/>
          <p:cNvSpPr/>
          <p:nvPr/>
        </p:nvSpPr>
        <p:spPr>
          <a:xfrm>
            <a:off x="4371964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5" name="Oval 224"/>
          <p:cNvSpPr/>
          <p:nvPr/>
        </p:nvSpPr>
        <p:spPr>
          <a:xfrm>
            <a:off x="415289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6" name="Oval 225"/>
          <p:cNvSpPr/>
          <p:nvPr/>
        </p:nvSpPr>
        <p:spPr>
          <a:xfrm>
            <a:off x="486727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7" name="Oval 226"/>
          <p:cNvSpPr/>
          <p:nvPr/>
        </p:nvSpPr>
        <p:spPr>
          <a:xfrm>
            <a:off x="536734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8" name="Oval 227"/>
          <p:cNvSpPr/>
          <p:nvPr/>
        </p:nvSpPr>
        <p:spPr>
          <a:xfrm>
            <a:off x="5867408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9" name="Oval 228"/>
          <p:cNvSpPr/>
          <p:nvPr/>
        </p:nvSpPr>
        <p:spPr>
          <a:xfrm>
            <a:off x="642938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0" name="Oval 229"/>
          <p:cNvSpPr/>
          <p:nvPr/>
        </p:nvSpPr>
        <p:spPr>
          <a:xfrm>
            <a:off x="671514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1" name="Oval 230"/>
          <p:cNvSpPr/>
          <p:nvPr/>
        </p:nvSpPr>
        <p:spPr>
          <a:xfrm>
            <a:off x="308132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2" name="Oval 231"/>
          <p:cNvSpPr/>
          <p:nvPr/>
        </p:nvSpPr>
        <p:spPr>
          <a:xfrm>
            <a:off x="436721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3" name="Oval 232"/>
          <p:cNvSpPr/>
          <p:nvPr/>
        </p:nvSpPr>
        <p:spPr>
          <a:xfrm>
            <a:off x="629603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4" name="Oval 233"/>
          <p:cNvSpPr/>
          <p:nvPr/>
        </p:nvSpPr>
        <p:spPr>
          <a:xfrm>
            <a:off x="3367078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5" name="Oval 234"/>
          <p:cNvSpPr/>
          <p:nvPr/>
        </p:nvSpPr>
        <p:spPr>
          <a:xfrm>
            <a:off x="349188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6" name="Oval 235"/>
          <p:cNvSpPr/>
          <p:nvPr/>
        </p:nvSpPr>
        <p:spPr>
          <a:xfrm>
            <a:off x="508159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7" name="Oval 236"/>
          <p:cNvSpPr/>
          <p:nvPr/>
        </p:nvSpPr>
        <p:spPr>
          <a:xfrm>
            <a:off x="393858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8" name="Oval 237"/>
          <p:cNvSpPr/>
          <p:nvPr/>
        </p:nvSpPr>
        <p:spPr>
          <a:xfrm>
            <a:off x="614363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9" name="Oval 238"/>
          <p:cNvSpPr/>
          <p:nvPr/>
        </p:nvSpPr>
        <p:spPr>
          <a:xfrm>
            <a:off x="565309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0" name="Oval 239"/>
          <p:cNvSpPr/>
          <p:nvPr/>
        </p:nvSpPr>
        <p:spPr>
          <a:xfrm>
            <a:off x="465296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1" name="Oval 240"/>
          <p:cNvSpPr/>
          <p:nvPr/>
        </p:nvSpPr>
        <p:spPr>
          <a:xfrm>
            <a:off x="3009888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2" name="Oval 241"/>
          <p:cNvSpPr/>
          <p:nvPr/>
        </p:nvSpPr>
        <p:spPr>
          <a:xfrm>
            <a:off x="3724268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3" name="Oval 242"/>
          <p:cNvSpPr/>
          <p:nvPr/>
        </p:nvSpPr>
        <p:spPr>
          <a:xfrm>
            <a:off x="5510218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4" name="Oval 243"/>
          <p:cNvSpPr/>
          <p:nvPr/>
        </p:nvSpPr>
        <p:spPr>
          <a:xfrm>
            <a:off x="4524364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5" name="Oval 244"/>
          <p:cNvSpPr/>
          <p:nvPr/>
        </p:nvSpPr>
        <p:spPr>
          <a:xfrm>
            <a:off x="377665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6" name="Oval 245"/>
          <p:cNvSpPr/>
          <p:nvPr/>
        </p:nvSpPr>
        <p:spPr>
          <a:xfrm>
            <a:off x="442798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7" name="Oval 246"/>
          <p:cNvSpPr/>
          <p:nvPr/>
        </p:nvSpPr>
        <p:spPr>
          <a:xfrm>
            <a:off x="499110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8" name="Oval 247"/>
          <p:cNvSpPr/>
          <p:nvPr/>
        </p:nvSpPr>
        <p:spPr>
          <a:xfrm>
            <a:off x="549117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9" name="Oval 248"/>
          <p:cNvSpPr/>
          <p:nvPr/>
        </p:nvSpPr>
        <p:spPr>
          <a:xfrm>
            <a:off x="621507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0" name="Oval 249"/>
          <p:cNvSpPr/>
          <p:nvPr/>
        </p:nvSpPr>
        <p:spPr>
          <a:xfrm>
            <a:off x="634842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1" name="Oval 250"/>
          <p:cNvSpPr/>
          <p:nvPr/>
        </p:nvSpPr>
        <p:spPr>
          <a:xfrm>
            <a:off x="2705088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2" name="Oval 251"/>
          <p:cNvSpPr/>
          <p:nvPr/>
        </p:nvSpPr>
        <p:spPr>
          <a:xfrm>
            <a:off x="407193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3" name="Oval 252"/>
          <p:cNvSpPr/>
          <p:nvPr/>
        </p:nvSpPr>
        <p:spPr>
          <a:xfrm>
            <a:off x="591979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4" name="Oval 253"/>
          <p:cNvSpPr/>
          <p:nvPr/>
        </p:nvSpPr>
        <p:spPr>
          <a:xfrm>
            <a:off x="307180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5" name="Oval 254"/>
          <p:cNvSpPr/>
          <p:nvPr/>
        </p:nvSpPr>
        <p:spPr>
          <a:xfrm>
            <a:off x="320515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6" name="Oval 255"/>
          <p:cNvSpPr/>
          <p:nvPr/>
        </p:nvSpPr>
        <p:spPr>
          <a:xfrm>
            <a:off x="478631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7" name="Oval 256"/>
          <p:cNvSpPr/>
          <p:nvPr/>
        </p:nvSpPr>
        <p:spPr>
          <a:xfrm>
            <a:off x="356234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8" name="Oval 257"/>
          <p:cNvSpPr/>
          <p:nvPr/>
        </p:nvSpPr>
        <p:spPr>
          <a:xfrm>
            <a:off x="570548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59" name="Oval 258"/>
          <p:cNvSpPr/>
          <p:nvPr/>
        </p:nvSpPr>
        <p:spPr>
          <a:xfrm>
            <a:off x="527685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0" name="Oval 259"/>
          <p:cNvSpPr/>
          <p:nvPr/>
        </p:nvSpPr>
        <p:spPr>
          <a:xfrm>
            <a:off x="421481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1" name="Oval 260"/>
          <p:cNvSpPr/>
          <p:nvPr/>
        </p:nvSpPr>
        <p:spPr>
          <a:xfrm>
            <a:off x="2633650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2" name="Oval 261"/>
          <p:cNvSpPr/>
          <p:nvPr/>
        </p:nvSpPr>
        <p:spPr>
          <a:xfrm>
            <a:off x="3286116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3" name="Oval 262"/>
          <p:cNvSpPr/>
          <p:nvPr/>
        </p:nvSpPr>
        <p:spPr>
          <a:xfrm>
            <a:off x="5072066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4" name="Oval 263"/>
          <p:cNvSpPr/>
          <p:nvPr/>
        </p:nvSpPr>
        <p:spPr>
          <a:xfrm>
            <a:off x="4148126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5" name="Oval 264"/>
          <p:cNvSpPr/>
          <p:nvPr/>
        </p:nvSpPr>
        <p:spPr>
          <a:xfrm>
            <a:off x="385192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6" name="Oval 265"/>
          <p:cNvSpPr/>
          <p:nvPr/>
        </p:nvSpPr>
        <p:spPr>
          <a:xfrm>
            <a:off x="457200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7" name="Oval 266"/>
          <p:cNvSpPr/>
          <p:nvPr/>
        </p:nvSpPr>
        <p:spPr>
          <a:xfrm>
            <a:off x="514350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8" name="Oval 267"/>
          <p:cNvSpPr/>
          <p:nvPr/>
        </p:nvSpPr>
        <p:spPr>
          <a:xfrm>
            <a:off x="564357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9" name="Oval 268"/>
          <p:cNvSpPr/>
          <p:nvPr/>
        </p:nvSpPr>
        <p:spPr>
          <a:xfrm>
            <a:off x="628651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0" name="Oval 269"/>
          <p:cNvSpPr/>
          <p:nvPr/>
        </p:nvSpPr>
        <p:spPr>
          <a:xfrm>
            <a:off x="6429388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1" name="Oval 270"/>
          <p:cNvSpPr/>
          <p:nvPr/>
        </p:nvSpPr>
        <p:spPr>
          <a:xfrm>
            <a:off x="292892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2" name="Oval 271"/>
          <p:cNvSpPr/>
          <p:nvPr/>
        </p:nvSpPr>
        <p:spPr>
          <a:xfrm>
            <a:off x="4068514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3" name="Oval 272"/>
          <p:cNvSpPr/>
          <p:nvPr/>
        </p:nvSpPr>
        <p:spPr>
          <a:xfrm>
            <a:off x="600076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4" name="Oval 273"/>
          <p:cNvSpPr/>
          <p:nvPr/>
        </p:nvSpPr>
        <p:spPr>
          <a:xfrm>
            <a:off x="300036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5" name="Oval 274"/>
          <p:cNvSpPr/>
          <p:nvPr/>
        </p:nvSpPr>
        <p:spPr>
          <a:xfrm>
            <a:off x="328611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6" name="Oval 275"/>
          <p:cNvSpPr/>
          <p:nvPr/>
        </p:nvSpPr>
        <p:spPr>
          <a:xfrm>
            <a:off x="485775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7" name="Oval 276"/>
          <p:cNvSpPr/>
          <p:nvPr/>
        </p:nvSpPr>
        <p:spPr>
          <a:xfrm>
            <a:off x="364330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8" name="Oval 277"/>
          <p:cNvSpPr/>
          <p:nvPr/>
        </p:nvSpPr>
        <p:spPr>
          <a:xfrm>
            <a:off x="5786446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9" name="Oval 278"/>
          <p:cNvSpPr/>
          <p:nvPr/>
        </p:nvSpPr>
        <p:spPr>
          <a:xfrm>
            <a:off x="5572132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0" name="Oval 279"/>
          <p:cNvSpPr/>
          <p:nvPr/>
        </p:nvSpPr>
        <p:spPr>
          <a:xfrm>
            <a:off x="450056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1" name="Oval 280"/>
          <p:cNvSpPr/>
          <p:nvPr/>
        </p:nvSpPr>
        <p:spPr>
          <a:xfrm>
            <a:off x="500062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3" name="Oval 282"/>
          <p:cNvSpPr/>
          <p:nvPr/>
        </p:nvSpPr>
        <p:spPr>
          <a:xfrm>
            <a:off x="7215206" y="271462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4" name="Oval 283"/>
          <p:cNvSpPr/>
          <p:nvPr/>
        </p:nvSpPr>
        <p:spPr>
          <a:xfrm>
            <a:off x="4786314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285" name="Group 303"/>
          <p:cNvGrpSpPr/>
          <p:nvPr/>
        </p:nvGrpSpPr>
        <p:grpSpPr>
          <a:xfrm rot="5400000">
            <a:off x="6791340" y="2209792"/>
            <a:ext cx="419104" cy="142876"/>
            <a:chOff x="5662618" y="3286124"/>
            <a:chExt cx="419104" cy="142876"/>
          </a:xfrm>
        </p:grpSpPr>
        <p:sp>
          <p:nvSpPr>
            <p:cNvPr id="286" name="Oval 285"/>
            <p:cNvSpPr/>
            <p:nvPr/>
          </p:nvSpPr>
          <p:spPr>
            <a:xfrm>
              <a:off x="5795970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87" name="Oval 286"/>
            <p:cNvSpPr/>
            <p:nvPr/>
          </p:nvSpPr>
          <p:spPr>
            <a:xfrm>
              <a:off x="6010284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88" name="Oval 287"/>
            <p:cNvSpPr/>
            <p:nvPr/>
          </p:nvSpPr>
          <p:spPr>
            <a:xfrm>
              <a:off x="5948370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89" name="Oval 288"/>
            <p:cNvSpPr/>
            <p:nvPr/>
          </p:nvSpPr>
          <p:spPr>
            <a:xfrm>
              <a:off x="5734056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90" name="Oval 289"/>
            <p:cNvSpPr/>
            <p:nvPr/>
          </p:nvSpPr>
          <p:spPr>
            <a:xfrm>
              <a:off x="5724532" y="3357562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91" name="Oval 290"/>
            <p:cNvSpPr/>
            <p:nvPr/>
          </p:nvSpPr>
          <p:spPr>
            <a:xfrm>
              <a:off x="5938846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92" name="Oval 291"/>
            <p:cNvSpPr/>
            <p:nvPr/>
          </p:nvSpPr>
          <p:spPr>
            <a:xfrm>
              <a:off x="5876932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293" name="Oval 292"/>
            <p:cNvSpPr/>
            <p:nvPr/>
          </p:nvSpPr>
          <p:spPr>
            <a:xfrm>
              <a:off x="5662618" y="3286124"/>
              <a:ext cx="71438" cy="71438"/>
            </a:xfrm>
            <a:prstGeom prst="ellipse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294" name="Oval 293"/>
          <p:cNvSpPr/>
          <p:nvPr/>
        </p:nvSpPr>
        <p:spPr>
          <a:xfrm>
            <a:off x="700089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5" name="Oval 294"/>
          <p:cNvSpPr/>
          <p:nvPr/>
        </p:nvSpPr>
        <p:spPr>
          <a:xfrm>
            <a:off x="2071670" y="300037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6" name="Oval 295"/>
          <p:cNvSpPr/>
          <p:nvPr/>
        </p:nvSpPr>
        <p:spPr>
          <a:xfrm>
            <a:off x="7000892" y="385762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7" name="Oval 296"/>
          <p:cNvSpPr/>
          <p:nvPr/>
        </p:nvSpPr>
        <p:spPr>
          <a:xfrm>
            <a:off x="700089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8" name="Oval 297"/>
          <p:cNvSpPr/>
          <p:nvPr/>
        </p:nvSpPr>
        <p:spPr>
          <a:xfrm>
            <a:off x="2357422" y="235743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9" name="Oval 298"/>
          <p:cNvSpPr/>
          <p:nvPr/>
        </p:nvSpPr>
        <p:spPr>
          <a:xfrm>
            <a:off x="7000892" y="364331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0" name="Oval 299"/>
          <p:cNvSpPr/>
          <p:nvPr/>
        </p:nvSpPr>
        <p:spPr>
          <a:xfrm>
            <a:off x="6929454" y="22859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1" name="Oval 300"/>
          <p:cNvSpPr/>
          <p:nvPr/>
        </p:nvSpPr>
        <p:spPr>
          <a:xfrm>
            <a:off x="271461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2" name="Oval 301"/>
          <p:cNvSpPr/>
          <p:nvPr/>
        </p:nvSpPr>
        <p:spPr>
          <a:xfrm>
            <a:off x="235742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3" name="Oval 302"/>
          <p:cNvSpPr/>
          <p:nvPr/>
        </p:nvSpPr>
        <p:spPr>
          <a:xfrm>
            <a:off x="2357422" y="371475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4" name="Oval 303"/>
          <p:cNvSpPr/>
          <p:nvPr/>
        </p:nvSpPr>
        <p:spPr>
          <a:xfrm>
            <a:off x="342899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5" name="Oval 304"/>
          <p:cNvSpPr/>
          <p:nvPr/>
        </p:nvSpPr>
        <p:spPr>
          <a:xfrm>
            <a:off x="2357422" y="2428868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6" name="Oval 305"/>
          <p:cNvSpPr/>
          <p:nvPr/>
        </p:nvSpPr>
        <p:spPr>
          <a:xfrm>
            <a:off x="578644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7" name="Oval 306"/>
          <p:cNvSpPr/>
          <p:nvPr/>
        </p:nvSpPr>
        <p:spPr>
          <a:xfrm>
            <a:off x="521494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8" name="Oval 307"/>
          <p:cNvSpPr/>
          <p:nvPr/>
        </p:nvSpPr>
        <p:spPr>
          <a:xfrm>
            <a:off x="500062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9" name="Oval 308"/>
          <p:cNvSpPr/>
          <p:nvPr/>
        </p:nvSpPr>
        <p:spPr>
          <a:xfrm>
            <a:off x="5286380" y="235743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0" name="Oval 309"/>
          <p:cNvSpPr/>
          <p:nvPr/>
        </p:nvSpPr>
        <p:spPr>
          <a:xfrm>
            <a:off x="2357422" y="364331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1" name="Oval 310"/>
          <p:cNvSpPr/>
          <p:nvPr/>
        </p:nvSpPr>
        <p:spPr>
          <a:xfrm>
            <a:off x="2357422" y="3571876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2" name="Oval 311"/>
          <p:cNvSpPr/>
          <p:nvPr/>
        </p:nvSpPr>
        <p:spPr>
          <a:xfrm>
            <a:off x="2428860" y="379571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3" name="Oval 312"/>
          <p:cNvSpPr/>
          <p:nvPr/>
        </p:nvSpPr>
        <p:spPr>
          <a:xfrm>
            <a:off x="2428860" y="3724276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4" name="Oval 313"/>
          <p:cNvSpPr/>
          <p:nvPr/>
        </p:nvSpPr>
        <p:spPr>
          <a:xfrm>
            <a:off x="2428860" y="228599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5" name="Oval 314"/>
          <p:cNvSpPr/>
          <p:nvPr/>
        </p:nvSpPr>
        <p:spPr>
          <a:xfrm>
            <a:off x="2428860" y="235743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6" name="Oval 315"/>
          <p:cNvSpPr/>
          <p:nvPr/>
        </p:nvSpPr>
        <p:spPr>
          <a:xfrm>
            <a:off x="7215206" y="350043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7" name="Oval 316"/>
          <p:cNvSpPr/>
          <p:nvPr/>
        </p:nvSpPr>
        <p:spPr>
          <a:xfrm>
            <a:off x="7215206" y="3214686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8" name="Oval 317"/>
          <p:cNvSpPr/>
          <p:nvPr/>
        </p:nvSpPr>
        <p:spPr>
          <a:xfrm>
            <a:off x="2214546" y="2857496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9" name="Oval 318"/>
          <p:cNvSpPr/>
          <p:nvPr/>
        </p:nvSpPr>
        <p:spPr>
          <a:xfrm>
            <a:off x="7143768" y="300037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0" name="TextBox 319"/>
          <p:cNvSpPr txBox="1"/>
          <p:nvPr/>
        </p:nvSpPr>
        <p:spPr>
          <a:xfrm>
            <a:off x="4752183" y="4499828"/>
            <a:ext cx="2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+</a:t>
            </a:r>
            <a:endParaRPr lang="en-CA" b="1" dirty="0"/>
          </a:p>
        </p:txBody>
      </p:sp>
      <p:sp>
        <p:nvSpPr>
          <p:cNvPr id="321" name="TextBox 320"/>
          <p:cNvSpPr txBox="1"/>
          <p:nvPr/>
        </p:nvSpPr>
        <p:spPr>
          <a:xfrm>
            <a:off x="4788024" y="5301208"/>
            <a:ext cx="30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_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24990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7778E-6 -4.81481E-6 C -0.01406 -0.00254 -0.02794 -0.00486 -0.03541 -0.02361 C -0.04288 -0.04236 -0.04322 -0.09814 -0.04478 -0.1125 " pathEditMode="relative" ptsTypes="aaA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9259E-6 C 0.01407 0.01875 0.02813 0.0375 0.03646 0.05972 C 0.0448 0.08195 0.0474 0.10764 0.05 0.13333 " pathEditMode="relative" ptsTypes="aaA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C 0.03039 0.01297 0.06095 0.02616 0.09168 0.03056 C 0.12241 0.03496 0.15331 0.03056 0.18439 0.02639 " pathEditMode="relative" ptsTypes="aaA">
                                      <p:cBhvr>
                                        <p:cTn id="10" dur="5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2.96296E-6 C -0.02135 0.00973 -0.04253 0.01945 -0.07082 0.02084 C -0.09913 0.02223 -0.13455 0.01528 -0.16979 0.00834 " pathEditMode="relative" ptsTypes="aaA">
                                      <p:cBhvr>
                                        <p:cTn id="12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6 0.00231 C -0.01562 0.01458 -0.09097 0.06134 -0.12013 0.07778 C -0.1493 0.09444 -0.1592 0.09653 -0.16927 0.10162 " pathEditMode="relative" rAng="0" ptsTypes="aaa">
                                      <p:cBhvr>
                                        <p:cTn id="15" dur="5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495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7.40741E-7 C 0.09809 0.01551 0.19636 0.03125 0.28229 0.01944 C 0.36823 0.00764 0.44184 -0.03171 0.51563 -0.07083 " pathEditMode="relative" ptsTypes="aaA">
                                      <p:cBhvr>
                                        <p:cTn id="17" dur="5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18" grpId="0" animBg="1"/>
      <p:bldP spid="3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Ion pump features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679376" y="1700808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CA" sz="3600" dirty="0" smtClean="0">
                <a:solidFill>
                  <a:srgbClr val="00B050"/>
                </a:solidFill>
              </a:rPr>
              <a:t>No Oil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CA" sz="3600" dirty="0" smtClean="0">
                <a:solidFill>
                  <a:srgbClr val="00B050"/>
                </a:solidFill>
              </a:rPr>
              <a:t>No moving parts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CA" sz="3600" dirty="0" smtClean="0">
                <a:solidFill>
                  <a:srgbClr val="FF0000"/>
                </a:solidFill>
              </a:rPr>
              <a:t>Only efficient at high vacuums</a:t>
            </a:r>
            <a:endParaRPr lang="en-CA" sz="3600" dirty="0">
              <a:solidFill>
                <a:srgbClr val="FF0000"/>
              </a:solidFill>
            </a:endParaRP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endParaRPr lang="en-CA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4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Questions</a:t>
            </a:r>
            <a:endParaRPr lang="en-CA" dirty="0"/>
          </a:p>
        </p:txBody>
      </p:sp>
      <p:pic>
        <p:nvPicPr>
          <p:cNvPr id="5122" name="Picture 2" descr="C:\Users\Nima\Dropbox\Camera Uploads\2013-01-15 19.27.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39752" y="836712"/>
            <a:ext cx="4752528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Why pump?</a:t>
            </a:r>
            <a:endParaRPr lang="en-CA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7544" y="25740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Why vacuum?</a:t>
            </a:r>
            <a:endParaRPr lang="en-CA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9552" y="50131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What is a good vacuum?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5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ma\Dropbox\Ion Pump\log sca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88771"/>
            <a:ext cx="8163024" cy="55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200000" y="2068491"/>
            <a:ext cx="1206000" cy="27363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Ultra High Vacuum</a:t>
            </a: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(UHV)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8000" y="2068491"/>
            <a:ext cx="1656000" cy="2736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Rough Vacuum</a:t>
            </a:r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851920" y="2068491"/>
            <a:ext cx="162000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Low </a:t>
            </a:r>
            <a:r>
              <a:rPr lang="en-CA" b="1" dirty="0">
                <a:solidFill>
                  <a:schemeClr val="tx1"/>
                </a:solidFill>
              </a:rPr>
              <a:t>Vacuum</a:t>
            </a:r>
          </a:p>
          <a:p>
            <a:pPr algn="ctr"/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5508104" y="2068491"/>
            <a:ext cx="1656000" cy="27363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High </a:t>
            </a:r>
            <a:r>
              <a:rPr lang="en-CA" b="1" dirty="0">
                <a:solidFill>
                  <a:schemeClr val="tx1"/>
                </a:solidFill>
              </a:rPr>
              <a:t>Vacuum</a:t>
            </a: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(HV)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2068491"/>
            <a:ext cx="1944216" cy="27363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NO Vacuum</a:t>
            </a:r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4038526" y="51479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Pa</a:t>
            </a:r>
            <a:endParaRPr lang="en-CA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558924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1Pa = 7.5 x 10</a:t>
            </a:r>
            <a:r>
              <a:rPr lang="en-CA" baseline="30000" dirty="0" smtClean="0"/>
              <a:t>-3</a:t>
            </a:r>
            <a:r>
              <a:rPr lang="en-CA" dirty="0" smtClean="0"/>
              <a:t> </a:t>
            </a:r>
            <a:r>
              <a:rPr lang="en-CA" dirty="0" err="1" smtClean="0"/>
              <a:t>Torr</a:t>
            </a:r>
            <a:endParaRPr lang="en-C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/>
              <a:t>What is a good </a:t>
            </a:r>
            <a:r>
              <a:rPr lang="en-CA" dirty="0" smtClean="0"/>
              <a:t>vacuum?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134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ima\Dropbox\Ion Pump\log sca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045441"/>
            <a:ext cx="8163024" cy="551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200000" y="1628800"/>
            <a:ext cx="1206000" cy="4632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Ultra High Vacuum</a:t>
            </a: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(UHV)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78000" y="1628800"/>
            <a:ext cx="1656000" cy="46323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Rough Vacuum</a:t>
            </a:r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851920" y="1628800"/>
            <a:ext cx="1620000" cy="4632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Low </a:t>
            </a:r>
            <a:r>
              <a:rPr lang="en-CA" b="1" dirty="0">
                <a:solidFill>
                  <a:schemeClr val="tx1"/>
                </a:solidFill>
              </a:rPr>
              <a:t>Vacuum</a:t>
            </a:r>
          </a:p>
          <a:p>
            <a:pPr algn="ctr"/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5508104" y="1628800"/>
            <a:ext cx="1656000" cy="4632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High </a:t>
            </a:r>
            <a:r>
              <a:rPr lang="en-CA" b="1" dirty="0">
                <a:solidFill>
                  <a:schemeClr val="tx1"/>
                </a:solidFill>
              </a:rPr>
              <a:t>Vacuum</a:t>
            </a: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(HV)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628800"/>
            <a:ext cx="1944216" cy="4632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b="1" dirty="0" smtClean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 smtClean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 smtClean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b="1" dirty="0" smtClean="0">
              <a:solidFill>
                <a:schemeClr val="tx1"/>
              </a:solidFill>
            </a:endParaRPr>
          </a:p>
          <a:p>
            <a:pPr algn="ctr"/>
            <a:endParaRPr lang="en-CA" b="1" dirty="0">
              <a:solidFill>
                <a:schemeClr val="tx1"/>
              </a:solidFill>
            </a:endParaRPr>
          </a:p>
          <a:p>
            <a:pPr algn="ctr"/>
            <a:r>
              <a:rPr lang="en-CA" b="1" dirty="0" smtClean="0">
                <a:solidFill>
                  <a:schemeClr val="tx1"/>
                </a:solidFill>
              </a:rPr>
              <a:t>NO Vacuum</a:t>
            </a:r>
            <a:endParaRPr lang="en-CA" b="1" dirty="0">
              <a:solidFill>
                <a:schemeClr val="tx1"/>
              </a:solidFill>
            </a:endParaRPr>
          </a:p>
          <a:p>
            <a:pPr algn="ctr"/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4038526" y="65160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Pa</a:t>
            </a:r>
            <a:endParaRPr lang="en-CA" dirty="0"/>
          </a:p>
        </p:txBody>
      </p:sp>
      <p:grpSp>
        <p:nvGrpSpPr>
          <p:cNvPr id="24" name="Group 23"/>
          <p:cNvGrpSpPr/>
          <p:nvPr/>
        </p:nvGrpSpPr>
        <p:grpSpPr>
          <a:xfrm>
            <a:off x="547936" y="4139788"/>
            <a:ext cx="3312000" cy="369332"/>
            <a:chOff x="547936" y="4139788"/>
            <a:chExt cx="33120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899592" y="4139788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/>
                <a:t>Rotary and Dry pumps</a:t>
              </a:r>
              <a:endParaRPr lang="en-CA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547936" y="4509120"/>
              <a:ext cx="3312000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876106" y="1763524"/>
            <a:ext cx="3368302" cy="369332"/>
            <a:chOff x="4876106" y="1763524"/>
            <a:chExt cx="3528000" cy="369332"/>
          </a:xfrm>
        </p:grpSpPr>
        <p:sp>
          <p:nvSpPr>
            <p:cNvPr id="11" name="TextBox 10"/>
            <p:cNvSpPr txBox="1"/>
            <p:nvPr/>
          </p:nvSpPr>
          <p:spPr>
            <a:xfrm>
              <a:off x="5751172" y="1763524"/>
              <a:ext cx="20611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solidFill>
                    <a:srgbClr val="FF0000"/>
                  </a:solidFill>
                </a:rPr>
                <a:t>Ion pumps</a:t>
              </a:r>
              <a:endParaRPr lang="en-CA" dirty="0">
                <a:solidFill>
                  <a:srgbClr val="FF0000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4876106" y="2132856"/>
              <a:ext cx="3528000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851920" y="3419708"/>
            <a:ext cx="3492000" cy="369332"/>
            <a:chOff x="3859936" y="3059668"/>
            <a:chExt cx="34920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4499992" y="3059668"/>
              <a:ext cx="2294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>
                  <a:solidFill>
                    <a:schemeClr val="bg2">
                      <a:lumMod val="10000"/>
                    </a:schemeClr>
                  </a:solidFill>
                </a:rPr>
                <a:t>Diffusion pumps</a:t>
              </a:r>
              <a:endParaRPr lang="en-CA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3859936" y="3429000"/>
              <a:ext cx="3492000" cy="0"/>
            </a:xfrm>
            <a:prstGeom prst="straightConnector1">
              <a:avLst/>
            </a:prstGeom>
            <a:ln w="5715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841063" y="2564904"/>
            <a:ext cx="3961937" cy="369332"/>
            <a:chOff x="3834000" y="2420888"/>
            <a:chExt cx="4337552" cy="369332"/>
          </a:xfrm>
        </p:grpSpPr>
        <p:sp>
          <p:nvSpPr>
            <p:cNvPr id="19" name="TextBox 18"/>
            <p:cNvSpPr txBox="1"/>
            <p:nvPr/>
          </p:nvSpPr>
          <p:spPr>
            <a:xfrm>
              <a:off x="4578491" y="2420888"/>
              <a:ext cx="2914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err="1">
                  <a:solidFill>
                    <a:schemeClr val="accent3">
                      <a:lumMod val="50000"/>
                    </a:schemeClr>
                  </a:solidFill>
                </a:rPr>
                <a:t>Turbomolecular</a:t>
              </a:r>
              <a:r>
                <a:rPr lang="en-CA" dirty="0" smtClean="0">
                  <a:solidFill>
                    <a:schemeClr val="accent3">
                      <a:lumMod val="50000"/>
                    </a:schemeClr>
                  </a:solidFill>
                </a:rPr>
                <a:t> pumps</a:t>
              </a:r>
              <a:endParaRPr lang="en-CA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3834000" y="2790220"/>
              <a:ext cx="4337552" cy="0"/>
            </a:xfrm>
            <a:prstGeom prst="straightConnector1">
              <a:avLst/>
            </a:prstGeom>
            <a:ln w="5715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Types of pumps</a:t>
            </a:r>
            <a:endParaRPr lang="en-CA" dirty="0"/>
          </a:p>
        </p:txBody>
      </p:sp>
      <p:pic>
        <p:nvPicPr>
          <p:cNvPr id="4099" name="Picture 3" descr="C:\Users\Nima\Dropbox\Ion Pump\cartoon-ca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08520" y="3782441"/>
            <a:ext cx="1091480" cy="72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80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.00717 C 0.00313 0.00671 0.00625 0.00625 0.00938 0.00555 C 0.01146 0.00509 0.01563 0.0044 0.01563 0.00463 C 0.03455 0.00486 0.05295 0.00602 0.07188 0.00671 C 0.08594 0.00625 0.09098 0.00555 0.10417 0.00625 C 0.11007 0.00833 0.11598 0.00926 0.12292 0.01018 C 0.13195 0.00995 0.14098 0.00995 0.15 0.00949 C 0.1533 0.00949 0.1533 0.00856 0.15625 0.00787 C 0.16302 0.00625 0.17084 0.00463 0.17813 0.00393 C 0.18386 0.0044 0.18924 0.00532 0.19479 0.00625 C 0.20174 0.00879 0.21077 0.01088 0.21875 0.0125 C 0.22709 0.01227 0.23542 0.01227 0.24375 0.0118 C 0.25174 0.01134 0.25539 0.00741 0.2625 0.00625 C 0.27275 0.00069 0.28473 0.00717 0.29479 0.00949 C 0.29896 0.01065 0.30382 0.01134 0.30834 0.0118 C 0.31875 0.01134 0.32674 0.01088 0.33646 0.00903 C 0.34636 0.00717 0.35729 0.00903 0.36771 0.00903 " pathEditMode="relative" rAng="0" ptsTypes="ffffffffffffffffA">
                                      <p:cBhvr>
                                        <p:cTn id="26" dur="3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85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771 0.00903 L 0.36372 0.00903 C 0.36198 0.00903 0.3599 -0.04606 0.3599 -0.09051 L 0.3599 -0.18981 " pathEditMode="relative" rAng="0" ptsTypes="FfFF">
                                      <p:cBhvr>
                                        <p:cTn id="29" dur="5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-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99 -0.18981 C 0.36319 -0.20301 0.36476 -0.20162 0.37552 -0.2037 C 0.39271 -0.20231 0.40816 -0.19907 0.42552 -0.19815 C 0.44271 -0.19236 0.46996 -0.19468 0.48594 -0.19398 C 0.50035 -0.19167 0.49948 -0.19143 0.51823 -0.19259 C 0.54062 -0.19028 0.56094 -0.19028 0.58385 -0.1912 C 0.58854 -0.19329 0.59236 -0.19537 0.5974 -0.19537 " pathEditMode="relative" ptsTypes="ffffffA">
                                      <p:cBhvr>
                                        <p:cTn id="32" dur="5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739 -0.19537 L 0.60121 -0.19537 C 0.60295 -0.19537 0.60521 -0.22755 0.60521 -0.25324 L 0.60521 -0.31088 " pathEditMode="relative" rAng="0" ptsTypes="FfFF">
                                      <p:cBhvr>
                                        <p:cTn id="35" dur="5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-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521 -0.31088 C 0.60746 -0.31273 0.60937 -0.31574 0.61146 -0.31713 C 0.61302 -0.31806 0.62135 -0.31968 0.62396 -0.32014 C 0.67187 -0.31991 0.71805 -0.31945 0.76562 -0.32107 C 0.77951 -0.3206 0.7934 -0.31968 0.80729 -0.31921 C 0.81962 -0.31806 0.83437 -0.31921 0.84687 -0.31968 C 0.8559 -0.32037 0.85104 -0.32014 0.86146 -0.32014 " pathEditMode="relative" rAng="0" ptsTypes="ffffffA">
                                      <p:cBhvr>
                                        <p:cTn id="38" dur="5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3000"/>
                            </p:stCondLst>
                            <p:childTnLst>
                              <p:par>
                                <p:cTn id="4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40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Nima\Dropbox\Ion Pump\FESEM Vacu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29" y="1556792"/>
            <a:ext cx="7128792" cy="4687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SEM pumps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4077072"/>
            <a:ext cx="1016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10</a:t>
            </a:r>
            <a:r>
              <a:rPr lang="en-CA" b="1" baseline="30000" dirty="0" smtClean="0"/>
              <a:t>5</a:t>
            </a:r>
            <a:r>
              <a:rPr lang="en-CA" dirty="0"/>
              <a:t> </a:t>
            </a:r>
            <a:r>
              <a:rPr lang="en-CA" dirty="0" smtClean="0"/>
              <a:t>Pa</a:t>
            </a:r>
            <a:endParaRPr lang="en-CA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1835696" y="5301208"/>
            <a:ext cx="1016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10</a:t>
            </a:r>
            <a:r>
              <a:rPr lang="en-CA" b="1" baseline="30000" dirty="0" smtClean="0">
                <a:solidFill>
                  <a:srgbClr val="FF0000"/>
                </a:solidFill>
              </a:rPr>
              <a:t>-1</a:t>
            </a:r>
            <a:r>
              <a:rPr lang="en-CA" baseline="30000" dirty="0" smtClean="0"/>
              <a:t> </a:t>
            </a:r>
            <a:r>
              <a:rPr lang="en-CA" dirty="0" smtClean="0"/>
              <a:t>Pa</a:t>
            </a:r>
            <a:endParaRPr lang="en-CA" baseline="30000" dirty="0"/>
          </a:p>
          <a:p>
            <a:endParaRPr lang="en-CA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2691805" y="5251266"/>
            <a:ext cx="1016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10</a:t>
            </a:r>
            <a:r>
              <a:rPr lang="en-CA" b="1" baseline="30000" dirty="0" smtClean="0">
                <a:solidFill>
                  <a:srgbClr val="FF0000"/>
                </a:solidFill>
              </a:rPr>
              <a:t>-4</a:t>
            </a:r>
            <a:r>
              <a:rPr lang="en-CA" baseline="30000" dirty="0" smtClean="0"/>
              <a:t> </a:t>
            </a:r>
            <a:r>
              <a:rPr lang="en-CA" dirty="0" smtClean="0"/>
              <a:t>Pa</a:t>
            </a:r>
            <a:endParaRPr lang="en-CA" baseline="30000" dirty="0"/>
          </a:p>
          <a:p>
            <a:endParaRPr lang="en-CA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4163975" y="2060848"/>
            <a:ext cx="10160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FF0000"/>
                </a:solidFill>
              </a:rPr>
              <a:t>10</a:t>
            </a:r>
            <a:r>
              <a:rPr lang="en-CA" b="1" baseline="30000" dirty="0" smtClean="0">
                <a:solidFill>
                  <a:srgbClr val="FF0000"/>
                </a:solidFill>
              </a:rPr>
              <a:t>-8</a:t>
            </a:r>
            <a:r>
              <a:rPr lang="en-CA" baseline="30000" dirty="0" smtClean="0"/>
              <a:t> </a:t>
            </a:r>
            <a:r>
              <a:rPr lang="en-CA" dirty="0" smtClean="0"/>
              <a:t>Pa</a:t>
            </a:r>
            <a:endParaRPr lang="en-CA" baseline="30000" dirty="0"/>
          </a:p>
          <a:p>
            <a:endParaRPr lang="en-CA" baseline="30000" dirty="0"/>
          </a:p>
        </p:txBody>
      </p:sp>
    </p:spTree>
    <p:extLst>
      <p:ext uri="{BB962C8B-B14F-4D97-AF65-F5344CB8AC3E}">
        <p14:creationId xmlns:p14="http://schemas.microsoft.com/office/powerpoint/2010/main" val="131953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85918" y="500042"/>
            <a:ext cx="5929354" cy="4071966"/>
            <a:chOff x="1785918" y="500042"/>
            <a:chExt cx="5929354" cy="4071966"/>
          </a:xfrm>
        </p:grpSpPr>
        <p:sp>
          <p:nvSpPr>
            <p:cNvPr id="6" name="Rectangle 5"/>
            <p:cNvSpPr/>
            <p:nvPr/>
          </p:nvSpPr>
          <p:spPr>
            <a:xfrm>
              <a:off x="4143372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286380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643866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299109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85918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43834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2" name="Rectangle 11"/>
            <p:cNvSpPr/>
            <p:nvPr/>
          </p:nvSpPr>
          <p:spPr>
            <a:xfrm rot="16200000">
              <a:off x="4707599" y="1578889"/>
              <a:ext cx="71438" cy="59148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646578" y="1928802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2646578" y="3857628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2000232" y="2000240"/>
            <a:ext cx="357190" cy="207170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ectangle 15"/>
          <p:cNvSpPr/>
          <p:nvPr/>
        </p:nvSpPr>
        <p:spPr>
          <a:xfrm flipH="1">
            <a:off x="7072330" y="2009764"/>
            <a:ext cx="357190" cy="207170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48" name="Group 47"/>
          <p:cNvGrpSpPr/>
          <p:nvPr/>
        </p:nvGrpSpPr>
        <p:grpSpPr>
          <a:xfrm>
            <a:off x="1285852" y="2000240"/>
            <a:ext cx="6929486" cy="2071702"/>
            <a:chOff x="1285852" y="2000240"/>
            <a:chExt cx="6929486" cy="2071702"/>
          </a:xfrm>
        </p:grpSpPr>
        <p:sp>
          <p:nvSpPr>
            <p:cNvPr id="17" name="Rectangle 16"/>
            <p:cNvSpPr/>
            <p:nvPr/>
          </p:nvSpPr>
          <p:spPr>
            <a:xfrm>
              <a:off x="7786710" y="2000240"/>
              <a:ext cx="428628" cy="207170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CA" b="1" dirty="0" smtClean="0">
                  <a:solidFill>
                    <a:schemeClr val="tx1"/>
                  </a:solidFill>
                </a:rPr>
                <a:t>S</a:t>
              </a:r>
              <a:endParaRPr lang="fa-IR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285852" y="2000240"/>
              <a:ext cx="428628" cy="2071702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CA" b="1" dirty="0">
                  <a:solidFill>
                    <a:schemeClr val="tx1"/>
                  </a:solidFill>
                </a:rPr>
                <a:t>N</a:t>
              </a:r>
              <a:endParaRPr lang="fa-I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Oval 31"/>
          <p:cNvSpPr/>
          <p:nvPr/>
        </p:nvSpPr>
        <p:spPr>
          <a:xfrm>
            <a:off x="3305164" y="259079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Oval 32"/>
          <p:cNvSpPr/>
          <p:nvPr/>
        </p:nvSpPr>
        <p:spPr>
          <a:xfrm>
            <a:off x="4572000" y="300037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Oval 33"/>
          <p:cNvSpPr/>
          <p:nvPr/>
        </p:nvSpPr>
        <p:spPr>
          <a:xfrm>
            <a:off x="4000496" y="342900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Oval 34"/>
          <p:cNvSpPr/>
          <p:nvPr/>
        </p:nvSpPr>
        <p:spPr>
          <a:xfrm>
            <a:off x="5786446" y="2500306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Oval 35"/>
          <p:cNvSpPr/>
          <p:nvPr/>
        </p:nvSpPr>
        <p:spPr>
          <a:xfrm>
            <a:off x="6215074" y="335756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Oval 36"/>
          <p:cNvSpPr/>
          <p:nvPr/>
        </p:nvSpPr>
        <p:spPr>
          <a:xfrm>
            <a:off x="5357818" y="350043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Oval 37"/>
          <p:cNvSpPr/>
          <p:nvPr/>
        </p:nvSpPr>
        <p:spPr>
          <a:xfrm>
            <a:off x="5000628" y="264318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Oval 38"/>
          <p:cNvSpPr/>
          <p:nvPr/>
        </p:nvSpPr>
        <p:spPr>
          <a:xfrm>
            <a:off x="3286116" y="314324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47" name="Group 46"/>
          <p:cNvGrpSpPr/>
          <p:nvPr/>
        </p:nvGrpSpPr>
        <p:grpSpPr>
          <a:xfrm>
            <a:off x="2175206" y="4057891"/>
            <a:ext cx="5076000" cy="1823575"/>
            <a:chOff x="2175206" y="4057891"/>
            <a:chExt cx="5076000" cy="1823575"/>
          </a:xfrm>
        </p:grpSpPr>
        <p:cxnSp>
          <p:nvCxnSpPr>
            <p:cNvPr id="2" name="Straight Connector 1"/>
            <p:cNvCxnSpPr>
              <a:stCxn id="15" idx="2"/>
            </p:cNvCxnSpPr>
            <p:nvPr/>
          </p:nvCxnSpPr>
          <p:spPr>
            <a:xfrm rot="16200000" flipH="1">
              <a:off x="1278827" y="4957891"/>
              <a:ext cx="18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Straight Connector 2"/>
            <p:cNvCxnSpPr>
              <a:stCxn id="16" idx="2"/>
            </p:cNvCxnSpPr>
            <p:nvPr/>
          </p:nvCxnSpPr>
          <p:spPr>
            <a:xfrm rot="5400000">
              <a:off x="6350925" y="4981466"/>
              <a:ext cx="1800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>
              <a:stCxn id="14" idx="2"/>
            </p:cNvCxnSpPr>
            <p:nvPr/>
          </p:nvCxnSpPr>
          <p:spPr>
            <a:xfrm rot="5400000">
              <a:off x="3858471" y="4999785"/>
              <a:ext cx="1714512" cy="170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75206" y="5857892"/>
              <a:ext cx="50760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4214810" y="4786322"/>
              <a:ext cx="1000132" cy="71438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CA" sz="1400" b="1" dirty="0" smtClean="0"/>
                <a:t>DC Power supply</a:t>
              </a:r>
              <a:endParaRPr lang="fa-IR" sz="14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752183" y="4499828"/>
              <a:ext cx="2321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/>
                <a:t>+</a:t>
              </a:r>
              <a:endParaRPr lang="en-CA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88024" y="5301208"/>
              <a:ext cx="3042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/>
                <a:t>_</a:t>
              </a:r>
              <a:endParaRPr lang="en-CA" b="1" dirty="0"/>
            </a:p>
          </p:txBody>
        </p:sp>
      </p:grpSp>
      <p:sp>
        <p:nvSpPr>
          <p:cNvPr id="42" name="Oval 41"/>
          <p:cNvSpPr/>
          <p:nvPr/>
        </p:nvSpPr>
        <p:spPr>
          <a:xfrm>
            <a:off x="5153028" y="279558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Oval 42"/>
          <p:cNvSpPr/>
          <p:nvPr/>
        </p:nvSpPr>
        <p:spPr>
          <a:xfrm>
            <a:off x="5056511" y="54868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Oval 43"/>
          <p:cNvSpPr/>
          <p:nvPr/>
        </p:nvSpPr>
        <p:spPr>
          <a:xfrm>
            <a:off x="2634675" y="2419341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Oval 44"/>
          <p:cNvSpPr/>
          <p:nvPr/>
        </p:nvSpPr>
        <p:spPr>
          <a:xfrm>
            <a:off x="5610228" y="325278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Oval 45"/>
          <p:cNvSpPr/>
          <p:nvPr/>
        </p:nvSpPr>
        <p:spPr>
          <a:xfrm>
            <a:off x="4355976" y="62011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Title 4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dirty="0" smtClean="0"/>
              <a:t>Ion pump</a:t>
            </a:r>
            <a:endParaRPr lang="en-CA" dirty="0"/>
          </a:p>
        </p:txBody>
      </p:sp>
      <p:grpSp>
        <p:nvGrpSpPr>
          <p:cNvPr id="52" name="Group 51"/>
          <p:cNvGrpSpPr/>
          <p:nvPr/>
        </p:nvGrpSpPr>
        <p:grpSpPr>
          <a:xfrm>
            <a:off x="1956181" y="2771636"/>
            <a:ext cx="5496139" cy="370025"/>
            <a:chOff x="1956181" y="2771636"/>
            <a:chExt cx="5496139" cy="370025"/>
          </a:xfrm>
        </p:grpSpPr>
        <p:sp>
          <p:nvSpPr>
            <p:cNvPr id="50" name="TextBox 49"/>
            <p:cNvSpPr txBox="1"/>
            <p:nvPr/>
          </p:nvSpPr>
          <p:spPr>
            <a:xfrm>
              <a:off x="1956181" y="277232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1"/>
                  </a:solidFill>
                </a:rPr>
                <a:t>Ti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020272" y="2771636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1"/>
                  </a:solidFill>
                </a:rPr>
                <a:t>Ti</a:t>
              </a:r>
              <a:endParaRPr lang="en-CA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248169" y="1887012"/>
            <a:ext cx="910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anode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1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8575E-6 C 0.00382 -0.00393 0.0191 -0.02382 0.02327 -0.02567 C 0.02795 -0.0303 0.0316 -0.034 0.03698 -0.03654 C 0.05486 -0.03515 0.05729 -0.03608 0.06997 -0.03122 C 0.07188 -0.02359 0.07465 -0.01711 0.07674 -0.00925 C 0.07761 -0.00555 0.07952 0.00162 0.07952 0.00162 C 0.07899 0.01018 0.07917 0.01873 0.07813 0.02729 C 0.07778 0.03099 0.07535 0.03816 0.07535 0.03816 C 0.075 0.04117 0.07379 0.05666 0.07136 0.06013 C 0.06806 0.06452 0.06233 0.06291 0.05764 0.06383 C 0.05087 0.06684 0.04583 0.06799 0.03837 0.06915 C 0.02274 0.06846 -0.01024 0.07354 -0.02743 0.05828 C -0.02778 0.05574 -0.02812 0.05319 -0.02864 0.05088 C -0.02951 0.04718 -0.03142 0.04001 -0.03142 0.04001 C -0.0217 0.0266 -0.00833 0.02544 0.00417 0.01989 C 0.01893 0.02151 0.02327 0.01526 0.02327 0.03099 " pathEditMode="relative" ptsTypes="fffffffffffffffA">
                                      <p:cBhvr>
                                        <p:cTn id="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11841E-6 C -0.00243 0.00902 -3.33333E-6 0.00463 -0.00972 0.00902 C -0.01111 0.00971 -0.01371 0.01087 -0.01371 0.01087 C -0.025 0.00971 -0.03333 0.01411 -0.03698 2.11841E-6 C -0.03646 -0.00486 -0.03767 -0.01064 -0.03559 -0.01457 C -0.03542 -0.0148 -0.02535 -0.01919 -0.02326 -0.02012 C -0.00903 -0.0266 -0.02326 -0.02174 0.01233 -0.02382 C 0.02205 -0.02821 0.01163 -0.02405 0.03142 -0.02752 C 0.0375 -0.02868 0.04323 -0.0333 0.04931 -0.03469 C 0.05243 -0.03538 0.05573 -0.03585 0.05885 -0.03654 C 0.06441 -0.0377 0.07535 -0.04024 0.07535 -0.04024 C 0.07969 -0.04417 0.08194 -0.04903 0.08629 -0.05296 C 0.08906 -0.06383 0.09254 -0.07054 0.08351 -0.07863 C 0.07708 -0.07794 0.07066 -0.07817 0.06441 -0.07678 C 0.05955 -0.07562 0.06007 -0.06753 0.05608 -0.06753 " pathEditMode="relative" ptsTypes="ffffffffffffffA">
                                      <p:cBhvr>
                                        <p:cTn id="8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80204E-6 C 0.0217 0.03908 0.04358 0.07817 0.06441 0.07493 C 0.08524 0.07169 0.15243 -0.00116 0.12465 -0.01989 C 0.09688 -0.03862 -0.00295 -0.03839 -0.10278 -0.03816 " pathEditMode="relative" ptsTypes="aaaA">
                                      <p:cBhvr>
                                        <p:cTn id="10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971 C -0.0085 0.00347 -0.01527 0.00532 -0.02204 0.01156 C -0.02447 0.02127 -0.02795 0.0296 -0.02343 0.0407 C -0.02239 0.04348 -0.01892 0.04186 -0.01666 0.04255 C -0.01163 0.04417 -0.00659 0.04625 -0.00156 0.04787 C 0.00504 0.05365 0.00105 0.05088 0.01077 0.05527 C 0.01216 0.05596 0.01494 0.05712 0.01494 0.05712 C 0.02587 0.05643 0.03681 0.05666 0.04775 0.05527 C 0.05782 0.05388 0.06719 0.04486 0.07657 0.0407 C 0.08195 0.01919 0.08004 -0.00185 0.0724 -0.02151 C 0.06875 -0.03099 0.07014 -0.03862 0.06285 -0.0451 C 0.06007 -0.05597 0.06355 -0.04602 0.0573 -0.05435 C 0.05625 -0.05574 0.05608 -0.05851 0.05469 -0.05967 C 0.05226 -0.06175 0.04636 -0.06337 0.04636 -0.06337 C 0.04358 -0.06591 0.04011 -0.06707 0.0382 -0.07077 C 0.03733 -0.07262 0.03664 -0.0747 0.03542 -0.07609 C 0.02969 -0.08257 0.02483 -0.08372 0.01893 -0.08881 C 0.01598 -0.09505 0.01754 -0.09274 0.01494 -0.09621 " pathEditMode="relative" ptsTypes="fffffffffffffffffA">
                                      <p:cBhvr>
                                        <p:cTn id="12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956E-6 C 0.00937 0.00416 0.04184 0.00093 0.05469 0.00185 C 0.05937 0.00393 0.06719 0.00555 0.07118 0.00902 C 0.07656 0.01388 0.07378 0.01203 0.07934 0.01457 C 0.08576 0.02729 0.07812 0.0148 0.08628 0.02174 C 0.08802 0.02313 0.08872 0.0259 0.09045 0.02729 C 0.09531 0.03099 0.10208 0.03076 0.10677 0.03469 C 0.11215 0.03908 0.10937 0.03747 0.1151 0.04001 C 0.11997 0.0444 0.12587 0.04857 0.13142 0.05111 C 0.13785 0.05944 0.1342 0.05527 0.14375 0.06383 C 0.14514 0.06499 0.14792 0.06753 0.14792 0.06753 C 0.14878 0.06938 0.14948 0.07123 0.15069 0.07285 C 0.15191 0.07447 0.15365 0.07493 0.15469 0.07655 C 0.16181 0.08881 0.14878 0.07562 0.16024 0.0858 C 0.16111 0.08765 0.16181 0.0895 0.16302 0.09112 C 0.16424 0.09274 0.16597 0.0932 0.16701 0.09482 C 0.1691 0.09806 0.17257 0.10569 0.17257 0.10569 C 0.17622 0.12049 0.1783 0.14385 0.1658 0.14963 C 0.15243 0.14778 0.13906 0.14477 0.12604 0.14038 C 0.11962 0.13506 0.12344 0.13691 0.11372 0.13691 " pathEditMode="relative" ptsTypes="fffffffffffffffffffA">
                                      <p:cBhvr>
                                        <p:cTn id="1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1.40611E-6 C 0.0177 -0.01388 0.03541 -0.02752 0.02326 -0.04371 C 0.01111 -0.0599 -0.01112 -0.10823 -0.07257 -0.09667 C -0.13403 -0.08511 -0.23959 -0.02983 -0.34514 0.02567 " pathEditMode="relative" ptsTypes="aaaA">
                                      <p:cBhvr>
                                        <p:cTn id="1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0611E-6 C -0.00086 -0.0037 -0.00191 -0.00717 -0.00277 -0.01087 C -0.00382 -0.01503 -0.00781 -0.01665 -0.01093 -0.01804 C -0.01718 -0.02081 -0.02222 -0.02498 -0.02882 -0.02729 C -0.03611 -0.0266 -0.0434 -0.02637 -0.05069 -0.02544 C -0.05711 -0.02451 -0.0625 -0.01735 -0.06857 -0.01457 C -0.06996 -0.01272 -0.071 -0.01041 -0.07257 -0.00902 C -0.07378 -0.00786 -0.07569 -0.00856 -0.07673 -0.00717 C -0.08264 0.00069 -0.08541 0.01272 -0.09184 0.02012 C -0.09427 0.02289 -0.09757 0.02451 -0.1 0.02752 C -0.10139 0.02937 -0.10277 0.03099 -0.10416 0.03284 C -0.1059 0.03955 -0.10833 0.05296 -0.10833 0.05296 C -0.10781 0.05712 -0.10833 0.06175 -0.10694 0.06568 C -0.10625 0.06753 -0.10399 0.06637 -0.10277 0.06753 C -0.09218 0.07701 -0.10434 0.07054 -0.09461 0.07493 C -0.09132 0.08141 -0.08715 0.08349 -0.0835 0.0895 C -0.07673 0.1006 -0.06927 0.10684 -0.05885 0.11147 C -0.04861 0.12095 -0.03281 0.12373 -0.02066 0.12604 C -0.01284 0.12951 -0.00798 0.13159 1.11111E-6 0.13321 C 0.02917 0.14616 0.05625 0.145 0.08768 0.14616 C 0.10452 0.14778 0.12136 0.14963 0.13837 0.14963 " pathEditMode="relative" ptsTypes="ffffffffffffffffffffA">
                                      <p:cBhvr>
                                        <p:cTn id="18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956E-6 C -0.00677 -0.00879 -0.01077 -0.02151 -0.01511 -0.03284 C -0.01823 -0.04093 -0.0224 -0.04787 -0.02466 -0.05643 C -0.02413 -0.05944 -0.02466 -0.06314 -0.02327 -0.06568 C -0.02136 -0.06915 -0.01511 -0.07285 -0.01511 -0.07285 C -0.01077 -0.08164 -0.00677 -0.08187 2.5E-6 -0.08557 C 0.01857 -0.09598 0.03767 -0.1013 0.05746 -0.10569 C 0.06632 -0.11147 0.07361 -0.11332 0.0835 -0.11494 C 0.08576 -0.11471 0.10034 -0.11263 0.10399 -0.11124 C 0.1059 -0.11055 0.10746 -0.10823 0.10955 -0.10754 C 0.12222 -0.10384 0.13802 -0.10315 0.15069 -0.10199 C 0.15295 -0.10153 0.16475 -0.09921 0.16701 -0.09852 C 0.16979 -0.0976 0.17534 -0.09482 0.17534 -0.09482 C 0.17309 -0.07701 0.17465 -0.07817 0.16163 -0.0747 C 0.14878 -0.07609 0.13871 -0.07863 0.12604 -0.07655 C 0.12465 -0.07586 0.12274 -0.07632 0.12187 -0.0747 C 0.1217 -0.07447 0.1184 -0.06106 0.11771 -0.05828 C 0.11736 -0.05712 0.11771 -0.06082 0.11771 -0.06198 " pathEditMode="relative" ptsTypes="fffffffffffffffffA">
                                      <p:cBhvr>
                                        <p:cTn id="20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0.16944 C -0.05018 -0.16667 -0.05052 -0.16435 -0.05087 -0.16204 C -0.05122 -0.15926 -0.05226 -0.15833 -0.0533 -0.15741 C -0.05504 -0.15555 -0.05643 -0.15278 -0.05834 -0.15092 C -0.06042 -0.15162 -0.0625 -0.15185 -0.06476 -0.15255 C -0.0665 -0.15301 -0.06806 -0.15787 -0.06979 -0.15949 C -0.07014 -0.16088 -0.07049 -0.16227 -0.07101 -0.16319 C -0.07136 -0.16389 -0.0717 -0.16342 -0.07222 -0.16435 C -0.07379 -0.16991 -0.07465 -0.17755 -0.07639 -0.18241 C -0.07726 -0.18426 -0.07813 -0.18565 -0.07882 -0.1875 C -0.07917 -0.18889 -0.07952 -0.18981 -0.08004 -0.19097 C -0.08056 -0.19537 -0.08108 -0.2044 -0.08108 -0.20463 C -0.08108 -0.20717 -0.08108 -0.21018 -0.08073 -0.21273 C -0.08073 -0.21389 -0.08004 -0.21319 -0.07952 -0.21389 C -0.07656 -0.22037 -0.08004 -0.21597 -0.07726 -0.21898 C -0.07639 -0.22315 -0.07518 -0.22454 -0.07413 -0.22847 C -0.07222 -0.23611 -0.06997 -0.24005 -0.06702 -0.24305 C -0.06406 -0.2493 -0.05955 -0.25116 -0.05608 -0.25278 C -0.05365 -0.25509 -0.05243 -0.25648 -0.05 -0.25741 C -0.04167 -0.26597 -0.03386 -0.26505 -0.02483 -0.26597 C -0.01997 -0.2669 -0.01511 -0.26805 -0.01007 -0.26805 " pathEditMode="relative" rAng="0" ptsTypes="ffffffffffffffffffffA">
                                      <p:cBhvr>
                                        <p:cTn id="22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" y="-400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1 0.01319 C -0.04392 0.00949 -0.04358 0.00601 -0.04323 0.00231 C -0.04288 -0.00186 -0.04167 -0.00348 -0.04062 -0.00487 C -0.03871 -0.00764 -0.03715 -0.01181 -0.03489 -0.01413 C -0.03264 -0.01343 -0.03021 -0.0132 -0.02795 -0.01227 C -0.02587 -0.01135 -0.02413 -0.00417 -0.02222 -0.00139 C -0.02187 0.00046 -0.02153 0.00277 -0.02101 0.00416 C -0.02066 0.00532 -0.01996 0.00462 -0.01962 0.00601 C -0.01771 0.01388 -0.01684 0.02592 -0.01493 0.03333 C -0.01406 0.03611 -0.01302 0.03773 -0.01233 0.04074 C -0.0118 0.04259 -0.01146 0.04421 -0.01094 0.04606 C -0.01042 0.05277 -0.00955 0.0662 -0.00955 0.06643 C -0.00972 0.07037 -0.00955 0.075 -0.01007 0.07893 C -0.01024 0.08078 -0.01094 0.07962 -0.01146 0.08078 C -0.01476 0.09027 -0.01094 0.08379 -0.01389 0.08819 C -0.01493 0.09467 -0.01632 0.09675 -0.01753 0.10277 C -0.01962 0.11388 -0.02205 0.12013 -0.02535 0.12476 C -0.02864 0.13425 -0.03368 0.13703 -0.0375 0.13912 C -0.0401 0.14259 -0.04167 0.14467 -0.0441 0.14629 C -0.05347 0.15925 -0.06198 0.1581 -0.07205 0.15925 C -0.07743 0.16087 -0.08281 0.16273 -0.08819 0.16273 " pathEditMode="relative" rAng="0" ptsTypes="ffffffffffffffffffffA">
                                      <p:cBhvr>
                                        <p:cTn id="24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6" y="611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73 -0.00232 C 0.0552 -0.00602 0.05451 -0.0095 0.05382 -0.0132 C 0.05312 -0.01737 0.05052 -0.01899 0.04843 -0.02038 C 0.04409 -0.02315 0.0408 -0.02732 0.03628 -0.02963 C 0.03142 -0.02894 0.02639 -0.02871 0.02152 -0.02778 C 0.01718 -0.02686 0.01354 -0.01968 0.00937 -0.0169 C 0.0085 -0.01505 0.00781 -0.01274 0.00677 -0.01135 C 0.0059 -0.01019 0.00468 -0.01088 0.00382 -0.0095 C -0.00018 -0.00163 -0.00191 0.01041 -0.00625 0.01782 C -0.00799 0.0206 -0.01025 0.02222 -0.01181 0.02523 C -0.01268 0.02708 -0.01372 0.0287 -0.01459 0.03055 C -0.0158 0.03726 -0.01736 0.05069 -0.01736 0.05092 C -0.01702 0.05486 -0.01736 0.05949 -0.0165 0.06342 C -0.01598 0.06527 -0.01459 0.06412 -0.01372 0.06527 C -0.0066 0.07476 -0.01476 0.06828 -0.00816 0.07268 C -0.00591 0.07916 -0.00313 0.08125 -0.0007 0.08726 C 0.00382 0.09837 0.00902 0.10462 0.01597 0.10925 C 0.02291 0.11875 0.0335 0.12152 0.04184 0.12361 C 0.04705 0.12708 0.05034 0.12916 0.05573 0.13078 C 0.07552 0.14375 0.09375 0.14259 0.11493 0.14375 C 0.12639 0.14537 0.13767 0.14722 0.1493 0.14722 " pathEditMode="relative" rAng="0" ptsTypes="ffffffffffffffffffffA">
                                      <p:cBhvr>
                                        <p:cTn id="2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" y="611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07 -0.33472 C -0.06076 -0.33796 -0.0618 -0.34074 -0.06267 -0.34375 C -0.06354 -0.34722 -0.06701 -0.34861 -0.06996 -0.34977 C -0.07535 -0.35209 -0.08003 -0.35556 -0.08594 -0.35741 C -0.09236 -0.35695 -0.09896 -0.35671 -0.10538 -0.35602 C -0.11111 -0.35533 -0.11597 -0.34931 -0.12153 -0.34699 C -0.12274 -0.34537 -0.12361 -0.34352 -0.125 -0.34236 C -0.12604 -0.34144 -0.12778 -0.3419 -0.12882 -0.34074 C -0.13385 -0.33426 -0.13646 -0.32431 -0.14219 -0.31806 C -0.14444 -0.31574 -0.14722 -0.31435 -0.14948 -0.31204 C -0.15069 -0.31042 -0.15191 -0.30903 -0.15312 -0.30741 C -0.15469 -0.30185 -0.15677 -0.29074 -0.15677 -0.29051 C -0.15642 -0.28727 -0.15677 -0.28357 -0.15555 -0.28009 C -0.15503 -0.27871 -0.15312 -0.27963 -0.15191 -0.27871 C -0.14253 -0.27084 -0.1533 -0.27616 -0.14462 -0.27246 C -0.14167 -0.26713 -0.13802 -0.26528 -0.13472 -0.26042 C -0.12882 -0.25116 -0.12205 -0.24584 -0.11267 -0.24213 C -0.10347 -0.23426 -0.08941 -0.23195 -0.07864 -0.23009 C -0.07153 -0.22732 -0.06719 -0.22546 -0.06007 -0.22431 C -0.03403 -0.21343 -0.00972 -0.21435 0.01823 -0.21343 C 0.03316 -0.21204 0.04827 -0.21042 0.06372 -0.21042 " pathEditMode="relative" rAng="0" ptsTypes="ffffffffffffffffffffA">
                                      <p:cBhvr>
                                        <p:cTn id="28" dur="5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506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827 -0.31412 C -0.14844 -0.31597 -0.14861 -0.31759 -0.14879 -0.31944 C -0.14913 -0.3213 -0.15 -0.32222 -0.1507 -0.32268 C -0.15226 -0.32407 -0.15347 -0.32616 -0.15486 -0.32708 C -0.1566 -0.32685 -0.15834 -0.32685 -0.16007 -0.32639 C -0.16163 -0.32593 -0.16285 -0.32245 -0.16424 -0.32106 C -0.16459 -0.32037 -0.16476 -0.31921 -0.16511 -0.31852 C -0.16545 -0.31806 -0.16597 -0.31829 -0.16615 -0.31759 C -0.16754 -0.31389 -0.16823 -0.3081 -0.16962 -0.30463 C -0.17031 -0.30324 -0.17101 -0.30255 -0.17153 -0.30116 C -0.17188 -0.30023 -0.17222 -0.29954 -0.17257 -0.29861 C -0.17292 -0.29537 -0.17344 -0.28912 -0.17344 -0.28889 C -0.17344 -0.28704 -0.17344 -0.28495 -0.17327 -0.28287 C -0.17309 -0.28218 -0.17257 -0.28264 -0.17222 -0.28218 C -0.16979 -0.27755 -0.17257 -0.28079 -0.17031 -0.27847 C -0.16962 -0.27546 -0.16858 -0.27454 -0.16771 -0.27176 C -0.16615 -0.26643 -0.16441 -0.26343 -0.16198 -0.26111 C -0.15955 -0.25671 -0.1559 -0.25532 -0.15313 -0.2544 C -0.15122 -0.25278 -0.15 -0.25185 -0.14827 -0.25093 C -0.14132 -0.24491 -0.13507 -0.24537 -0.12778 -0.24491 C -0.12379 -0.24398 -0.11979 -0.24306 -0.1158 -0.24306 " pathEditMode="relative" rAng="0" ptsTypes="ffffffffffffffffffffA">
                                      <p:cBhvr>
                                        <p:cTn id="30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>
            <a:stCxn id="15" idx="2"/>
          </p:cNvCxnSpPr>
          <p:nvPr/>
        </p:nvCxnSpPr>
        <p:spPr>
          <a:xfrm rot="16200000" flipH="1">
            <a:off x="1278827" y="5582593"/>
            <a:ext cx="1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>
            <a:stCxn id="16" idx="2"/>
          </p:cNvCxnSpPr>
          <p:nvPr/>
        </p:nvCxnSpPr>
        <p:spPr>
          <a:xfrm rot="5400000">
            <a:off x="6350925" y="5606168"/>
            <a:ext cx="1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14" idx="2"/>
          </p:cNvCxnSpPr>
          <p:nvPr/>
        </p:nvCxnSpPr>
        <p:spPr>
          <a:xfrm rot="5400000">
            <a:off x="3858471" y="5624487"/>
            <a:ext cx="1714512" cy="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1785918" y="1124744"/>
            <a:ext cx="5929354" cy="4071966"/>
            <a:chOff x="1785918" y="500042"/>
            <a:chExt cx="5929354" cy="4071966"/>
          </a:xfrm>
        </p:grpSpPr>
        <p:sp>
          <p:nvSpPr>
            <p:cNvPr id="6" name="Rectangle 5"/>
            <p:cNvSpPr/>
            <p:nvPr/>
          </p:nvSpPr>
          <p:spPr>
            <a:xfrm>
              <a:off x="4143372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286380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643866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" name="Rectangle 8"/>
            <p:cNvSpPr/>
            <p:nvPr/>
          </p:nvSpPr>
          <p:spPr>
            <a:xfrm rot="16200000">
              <a:off x="299109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85918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643834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2" name="Rectangle 11"/>
            <p:cNvSpPr/>
            <p:nvPr/>
          </p:nvSpPr>
          <p:spPr>
            <a:xfrm rot="16200000">
              <a:off x="4707599" y="1578889"/>
              <a:ext cx="71438" cy="59148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646578" y="2553504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2646578" y="4482330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ectangle 14"/>
          <p:cNvSpPr/>
          <p:nvPr/>
        </p:nvSpPr>
        <p:spPr>
          <a:xfrm>
            <a:off x="2000232" y="2624942"/>
            <a:ext cx="357190" cy="207170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ectangle 15"/>
          <p:cNvSpPr/>
          <p:nvPr/>
        </p:nvSpPr>
        <p:spPr>
          <a:xfrm flipH="1">
            <a:off x="7072330" y="2634466"/>
            <a:ext cx="357190" cy="2071702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Rectangle 16"/>
          <p:cNvSpPr/>
          <p:nvPr/>
        </p:nvSpPr>
        <p:spPr>
          <a:xfrm>
            <a:off x="7786710" y="2624942"/>
            <a:ext cx="428628" cy="20717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S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85852" y="2624942"/>
            <a:ext cx="428628" cy="20717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b="1" dirty="0">
                <a:solidFill>
                  <a:schemeClr val="tx1"/>
                </a:solidFill>
              </a:rPr>
              <a:t>N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4546" y="3482198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4546" y="3125008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14546" y="3839388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175206" y="6482594"/>
            <a:ext cx="507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214810" y="5411024"/>
            <a:ext cx="1000132" cy="7143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sz="1400" b="1" dirty="0" smtClean="0"/>
              <a:t>DC Power supply</a:t>
            </a:r>
            <a:endParaRPr lang="fa-IR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000232" y="2767818"/>
            <a:ext cx="285752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/>
              <a:t>-</a:t>
            </a:r>
            <a:endParaRPr lang="en-US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7143768" y="2767818"/>
            <a:ext cx="42862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 smtClean="0"/>
              <a:t>-</a:t>
            </a:r>
          </a:p>
          <a:p>
            <a:pPr algn="l" rtl="0"/>
            <a:r>
              <a:rPr lang="en-US" b="1" dirty="0"/>
              <a:t>-</a:t>
            </a:r>
            <a:endParaRPr lang="en-US" b="1" dirty="0" smtClean="0"/>
          </a:p>
        </p:txBody>
      </p:sp>
      <p:grpSp>
        <p:nvGrpSpPr>
          <p:cNvPr id="26" name="Group 36"/>
          <p:cNvGrpSpPr/>
          <p:nvPr/>
        </p:nvGrpSpPr>
        <p:grpSpPr>
          <a:xfrm>
            <a:off x="3071802" y="2482066"/>
            <a:ext cx="3214710" cy="2357454"/>
            <a:chOff x="3071802" y="1857364"/>
            <a:chExt cx="3214710" cy="2357454"/>
          </a:xfrm>
        </p:grpSpPr>
        <p:sp>
          <p:nvSpPr>
            <p:cNvPr id="27" name="TextBox 26"/>
            <p:cNvSpPr txBox="1"/>
            <p:nvPr/>
          </p:nvSpPr>
          <p:spPr>
            <a:xfrm>
              <a:off x="3071802" y="1857364"/>
              <a:ext cx="321471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b="1" dirty="0" smtClean="0"/>
                <a:t>+   +   +   +   +   +   +   +    +   +   +</a:t>
              </a:r>
              <a:endParaRPr lang="fa-IR" b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71802" y="3845486"/>
              <a:ext cx="321471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b="1" dirty="0" smtClean="0"/>
                <a:t>+   +   +   +   +   +   +   +    +   +   +</a:t>
              </a:r>
              <a:endParaRPr lang="fa-IR" b="1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929454" y="3970122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29454" y="3184304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929454" y="3541494"/>
            <a:ext cx="3571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cs typeface="+mj-cs"/>
              </a:rPr>
              <a:t>e</a:t>
            </a:r>
            <a:endParaRPr lang="fa-IR" b="1" dirty="0">
              <a:cs typeface="+mj-cs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305164" y="321549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Oval 32"/>
          <p:cNvSpPr/>
          <p:nvPr/>
        </p:nvSpPr>
        <p:spPr>
          <a:xfrm>
            <a:off x="4572000" y="362507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Oval 33"/>
          <p:cNvSpPr/>
          <p:nvPr/>
        </p:nvSpPr>
        <p:spPr>
          <a:xfrm>
            <a:off x="4000496" y="405370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Oval 34"/>
          <p:cNvSpPr/>
          <p:nvPr/>
        </p:nvSpPr>
        <p:spPr>
          <a:xfrm>
            <a:off x="5786446" y="312500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Oval 35"/>
          <p:cNvSpPr/>
          <p:nvPr/>
        </p:nvSpPr>
        <p:spPr>
          <a:xfrm>
            <a:off x="6215074" y="398226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Oval 36"/>
          <p:cNvSpPr/>
          <p:nvPr/>
        </p:nvSpPr>
        <p:spPr>
          <a:xfrm>
            <a:off x="5357818" y="412514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Oval 37"/>
          <p:cNvSpPr/>
          <p:nvPr/>
        </p:nvSpPr>
        <p:spPr>
          <a:xfrm>
            <a:off x="5000628" y="326788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Oval 38"/>
          <p:cNvSpPr/>
          <p:nvPr/>
        </p:nvSpPr>
        <p:spPr>
          <a:xfrm>
            <a:off x="3286116" y="376795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TextBox 39"/>
          <p:cNvSpPr txBox="1"/>
          <p:nvPr/>
        </p:nvSpPr>
        <p:spPr>
          <a:xfrm>
            <a:off x="4752183" y="5124530"/>
            <a:ext cx="2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+</a:t>
            </a:r>
            <a:endParaRPr lang="en-CA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788024" y="5925910"/>
            <a:ext cx="30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_</a:t>
            </a:r>
            <a:endParaRPr lang="en-CA" b="1" dirty="0"/>
          </a:p>
        </p:txBody>
      </p:sp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Ion pump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874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08 0.00532 -0.01233 0.00971 -0.01927 0.01272 C -0.03316 0.01156 -0.03819 0.01388 -0.04792 0.00555 C -0.04931 0.00301 -0.05104 0.00093 -0.05208 -0.00185 C -0.0533 -0.00532 -0.05486 -0.01272 -0.05486 -0.01272 C -0.0533 -0.02498 -0.05347 -0.02544 -0.04531 -0.02914 C -0.04167 -0.02845 -0.03733 -0.03006 -0.0342 -0.02729 C -0.03194 -0.02521 -0.03281 -0.01989 -0.0316 -0.01642 C -0.03073 -0.01388 -0.02969 -0.01156 -0.02882 -0.00902 C -0.0309 0.00463 -0.0342 0.02428 -0.04531 0.02914 C -0.07413 0.02798 -0.08524 0.04302 -0.09184 0.01642 C -0.09323 0.00393 -0.0974 -0.01896 -0.08628 -0.02382 C -0.07813 -0.02313 -0.06719 -0.03006 -0.06163 -0.02197 C -0.05035 -0.00509 -0.06458 0.01735 -0.07396 0.02544 C -0.08333 0.02451 -0.09132 0.02451 -0.1 0.02012 C -0.10191 0.0192 -0.10365 0.01735 -0.10556 0.01642 C -0.10816 0.01503 -0.11372 0.01272 -0.11372 0.01272 C -0.11684 0.00694 -0.11649 0.00948 -0.11649 0.00555 " pathEditMode="relative" ptsTypes="fffffffffffffffffA">
                                      <p:cBhvr>
                                        <p:cTn id="2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77 -0.00208 -0.00938 -0.00393 -0.01789 -0.00717 C -0.01927 -0.00694 -0.02674 -0.00555 -0.02882 -0.0037 C -0.03351 0.00046 -0.0349 0.00694 -0.03976 0.0111 C -0.04063 0.0148 -0.04167 0.01827 -0.04254 0.02197 C -0.04306 0.02382 -0.04393 0.02752 -0.04393 0.02752 C -0.04289 0.03816 -0.0448 0.04764 -0.03698 0.05111 C -0.03646 0.05342 -0.03525 0.06429 -0.03021 0.05481 C -0.02865 0.0518 -0.02934 0.04764 -0.02882 0.04394 C -0.02934 0.03654 -0.02882 0.02914 -0.03021 0.02197 C -0.0323 0.01179 -0.04896 0.01388 -0.05486 0.01272 C -0.06302 0.00948 -0.07136 0.01249 -0.07952 0.01457 C -0.08698 0.02151 -0.08976 0.02151 -0.09584 0.03284 C -0.09809 0.03723 -0.10278 0.04556 -0.10278 0.04556 C -0.1007 0.06961 -0.10139 0.0629 -0.08351 0.06568 C -0.08125 0.06684 -0.079 0.06822 -0.07674 0.06938 C -0.07535 0.07007 -0.07361 0.07262 -0.07257 0.07123 C -0.07153 0.06984 -0.07344 0.06753 -0.07396 0.06568 C -0.07483 0.06314 -0.0757 0.06082 -0.07674 0.05851 C -0.07848 0.05481 -0.0823 0.04741 -0.0823 0.04741 C -0.08577 0.03261 -0.09705 0.01434 -0.10816 0.00925 C -0.10868 0.0074 -0.10851 0.00509 -0.10955 0.0037 C -0.11233 0 -0.12639 -0.00185 -0.13021 -0.00185 " pathEditMode="relative" ptsTypes="ffffffffffffffffffffffA">
                                      <p:cBhvr>
                                        <p:cTn id="28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04 0.00231 -0.00868 0.00647 -0.01372 0.00925 C -0.02691 0.01688 -0.04236 0.01919 -0.05625 0.02382 C -0.05799 0.02313 -0.06025 0.02359 -0.06163 0.02197 C -0.06407 0.01919 -0.06719 0.0111 -0.06719 0.0111 C -0.06597 -0.00069 -0.06736 -0.00717 -0.05886 -0.01087 C -0.05174 -0.00833 -0.04983 -0.00509 -0.05347 0.00555 C -0.05486 0.00948 -0.05712 0.01272 -0.05886 0.01642 C -0.06042 0.01966 -0.06719 0.02012 -0.06719 0.02012 C -0.1467 0.01781 -0.11077 0.01919 -0.14792 0.01295 C -0.15295 0.00833 -0.15747 0.0037 -0.16302 0 C -0.16597 -0.01087 -0.16667 -0.01133 -0.16302 -0.02914 C -0.16216 -0.0333 -0.15747 -0.04001 -0.15747 -0.04001 C -0.15382 -0.03932 -0.14983 -0.04001 -0.14653 -0.03816 C -0.1441 -0.03677 -0.14532 -0.02637 -0.14653 -0.02174 C -0.14879 -0.01318 -0.15434 -0.01064 -0.16025 -0.00902 C -0.1658 -0.00971 -0.17136 -0.00948 -0.17674 -0.01087 C -0.18681 -0.01341 -0.19184 -0.02868 -0.20139 -0.03284 C -0.20347 -0.03677 -0.20625 -0.03978 -0.20816 -0.04371 C -0.20903 -0.04533 -0.20886 -0.04741 -0.20955 -0.04926 C -0.21025 -0.05111 -0.21146 -0.05273 -0.21233 -0.05458 C -0.21528 -0.06637 -0.21511 -0.06175 -0.21511 -0.06753 " pathEditMode="relative" ptsTypes="fffffffffffffffffffffA">
                                      <p:cBhvr>
                                        <p:cTn id="3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6 -0.01041 0.00538 -0.03423 0.01233 -0.04024 C 0.01719 -0.0444 0.02222 -0.04579 0.02743 -0.04926 C 0.03663 -0.0488 0.05851 -0.05481 0.06562 -0.04024 C 0.06701 -0.02451 0.06927 0.00116 0.05746 0.01087 C 0.05 0.00833 0.05052 0.00532 0.04514 -0.00185 C 0.04149 -0.01596 0.0408 -0.01434 0.04375 -0.03284 C 0.04462 -0.03793 0.04792 -0.03932 0.05069 -0.04186 C 0.06076 -0.05088 0.06111 -0.0525 0.07257 -0.05481 C 0.08385 -0.0599 0.07934 -0.05851 0.10139 -0.05481 C 0.10417 -0.05435 0.10955 -0.05111 0.10955 -0.05111 C 0.11285 -0.04463 0.11632 -0.03538 0.11632 -0.02729 " pathEditMode="relative" ptsTypes="fffffffffffA">
                                      <p:cBhvr>
                                        <p:cTn id="3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82 -0.01526 0.025 -0.01526 0.03438 -0.01642 C 0.0507 -0.02405 0.06042 -0.01573 0.07396 -0.0111 C 0.08056 -0.00532 0.08056 0.00162 0.0823 0.01087 C 0.08091 0.03562 0.08525 0.03978 0.06858 0.03654 C 0.06303 0.034 0.06077 0.0303 0.05764 0.02359 C 0.05816 0.01688 0.05764 0.00994 0.05903 0.00347 C 0.06025 -0.00254 0.07136 -0.00555 0.07136 -0.00555 C 0.07639 -0.01064 0.09132 -0.02752 0.0974 -0.02937 C 0.10174 -0.03076 0.10643 -0.03053 0.11094 -0.03099 C 0.1132 -0.03168 0.11563 -0.03191 0.11789 -0.03284 C 0.1198 -0.03376 0.12136 -0.03585 0.12327 -0.03654 C 0.13941 -0.04255 0.12848 -0.03515 0.13559 -0.04024 " pathEditMode="relative" ptsTypes="ffffffffffffA">
                                      <p:cBhvr>
                                        <p:cTn id="3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77 0.00948 0.01788 0.01272 0.02726 0.01457 C 0.03872 0.01388 0.05017 0.01364 0.06163 0.01272 C 0.07066 0.01203 0.07986 0.00717 0.08889 0.00555 C 0.10955 0.00624 0.13021 0.00509 0.1507 0.0074 C 0.15486 0.00786 0.15712 0.0222 0.15747 0.02382 C 0.15799 0.0259 0.16024 0.02613 0.16163 0.02729 C 0.17049 0.03515 0.17761 0.03793 0.18767 0.04186 C 0.18924 0.04163 0.20226 0.04186 0.20677 0.03839 C 0.21198 0.03446 0.2132 0.03099 0.2191 0.03099 " pathEditMode="relative" ptsTypes="fffffffffA">
                                      <p:cBhvr>
                                        <p:cTn id="3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8575E-6 C 0.00382 -0.00393 0.0191 -0.02382 0.02327 -0.02567 C 0.02795 -0.0303 0.0316 -0.034 0.03698 -0.03654 C 0.05486 -0.03515 0.05729 -0.03608 0.06997 -0.03122 C 0.07188 -0.02359 0.07465 -0.01711 0.07674 -0.00925 C 0.07761 -0.00555 0.07952 0.00162 0.07952 0.00162 C 0.07899 0.01018 0.07917 0.01873 0.07813 0.02729 C 0.07778 0.03099 0.07535 0.03816 0.07535 0.03816 C 0.075 0.04117 0.07379 0.05666 0.07136 0.06013 C 0.06806 0.06452 0.06233 0.06291 0.05764 0.06383 C 0.05087 0.06684 0.04583 0.06799 0.03837 0.06915 C 0.02274 0.06846 -0.01024 0.07354 -0.02743 0.05828 C -0.02778 0.05574 -0.02812 0.05319 -0.02864 0.05088 C -0.02951 0.04718 -0.03142 0.04001 -0.03142 0.04001 C -0.0217 0.0266 -0.00833 0.02544 0.00417 0.01989 C 0.01893 0.02151 0.02327 0.01526 0.02327 0.03099 " pathEditMode="relative" ptsTypes="fffffffffffffffA">
                                      <p:cBhvr>
                                        <p:cTn id="38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11841E-6 C -0.00243 0.00902 -3.33333E-6 0.00463 -0.00972 0.00902 C -0.01111 0.00971 -0.01371 0.01087 -0.01371 0.01087 C -0.025 0.00971 -0.03333 0.01411 -0.03698 2.11841E-6 C -0.03646 -0.00486 -0.03767 -0.01064 -0.03559 -0.01457 C -0.03542 -0.0148 -0.02535 -0.01919 -0.02326 -0.02012 C -0.00903 -0.0266 -0.02326 -0.02174 0.01233 -0.02382 C 0.02205 -0.02821 0.01163 -0.02405 0.03142 -0.02752 C 0.0375 -0.02868 0.04323 -0.0333 0.04931 -0.03469 C 0.05243 -0.03538 0.05573 -0.03585 0.05885 -0.03654 C 0.06441 -0.0377 0.07535 -0.04024 0.07535 -0.04024 C 0.07969 -0.04417 0.08194 -0.04903 0.08629 -0.05296 C 0.08906 -0.06383 0.09254 -0.07054 0.08351 -0.07863 C 0.07708 -0.07794 0.07066 -0.07817 0.06441 -0.07678 C 0.05955 -0.07562 0.06007 -0.06753 0.05608 -0.06753 " pathEditMode="relative" ptsTypes="ffffffffffffffA">
                                      <p:cBhvr>
                                        <p:cTn id="40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80204E-6 C 0.0217 0.03908 0.04358 0.07817 0.06441 0.07493 C 0.08524 0.07169 0.15243 -0.00116 0.12465 -0.01989 C 0.09688 -0.03862 -0.00295 -0.03839 -0.10278 -0.03816 " pathEditMode="relative" ptsTypes="aaaA">
                                      <p:cBhvr>
                                        <p:cTn id="42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971 C -0.0085 0.00347 -0.01527 0.00532 -0.02204 0.01156 C -0.02447 0.02127 -0.02795 0.0296 -0.02343 0.0407 C -0.02239 0.04348 -0.01892 0.04186 -0.01666 0.04255 C -0.01163 0.04417 -0.00659 0.04625 -0.00156 0.04787 C 0.00504 0.05365 0.00105 0.05088 0.01077 0.05527 C 0.01216 0.05596 0.01494 0.05712 0.01494 0.05712 C 0.02587 0.05643 0.03681 0.05666 0.04775 0.05527 C 0.05782 0.05388 0.06719 0.04486 0.07657 0.0407 C 0.08195 0.01919 0.08004 -0.00185 0.0724 -0.02151 C 0.06875 -0.03099 0.07014 -0.03862 0.06285 -0.0451 C 0.06007 -0.05597 0.06355 -0.04602 0.0573 -0.05435 C 0.05625 -0.05574 0.05608 -0.05851 0.05469 -0.05967 C 0.05226 -0.06175 0.04636 -0.06337 0.04636 -0.06337 C 0.04358 -0.06591 0.04011 -0.06707 0.0382 -0.07077 C 0.03733 -0.07262 0.03664 -0.0747 0.03542 -0.07609 C 0.02969 -0.08257 0.02483 -0.08372 0.01893 -0.08881 C 0.01598 -0.09505 0.01754 -0.09274 0.01494 -0.09621 " pathEditMode="relative" ptsTypes="fffffffffffffffffA">
                                      <p:cBhvr>
                                        <p:cTn id="44" dur="5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956E-6 C 0.00937 0.00416 0.04184 0.00093 0.05469 0.00185 C 0.05937 0.00393 0.06719 0.00555 0.07118 0.00902 C 0.07656 0.01388 0.07378 0.01203 0.07934 0.01457 C 0.08576 0.02729 0.07812 0.0148 0.08628 0.02174 C 0.08802 0.02313 0.08872 0.0259 0.09045 0.02729 C 0.09531 0.03099 0.10208 0.03076 0.10677 0.03469 C 0.11215 0.03908 0.10937 0.03747 0.1151 0.04001 C 0.11997 0.0444 0.12587 0.04857 0.13142 0.05111 C 0.13785 0.05944 0.1342 0.05527 0.14375 0.06383 C 0.14514 0.06499 0.14792 0.06753 0.14792 0.06753 C 0.14878 0.06938 0.14948 0.07123 0.15069 0.07285 C 0.15191 0.07447 0.15365 0.07493 0.15469 0.07655 C 0.16181 0.08881 0.14878 0.07562 0.16024 0.0858 C 0.16111 0.08765 0.16181 0.0895 0.16302 0.09112 C 0.16424 0.09274 0.16597 0.0932 0.16701 0.09482 C 0.1691 0.09806 0.17257 0.10569 0.17257 0.10569 C 0.17622 0.12049 0.1783 0.14385 0.1658 0.14963 C 0.15243 0.14778 0.13906 0.14477 0.12604 0.14038 C 0.11962 0.13506 0.12344 0.13691 0.11372 0.13691 " pathEditMode="relative" ptsTypes="fffffffffffffffffffA">
                                      <p:cBhvr>
                                        <p:cTn id="4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1.40611E-6 C 0.0177 -0.01388 0.03541 -0.02752 0.02326 -0.04371 C 0.01111 -0.0599 -0.01112 -0.10823 -0.07257 -0.09667 C -0.13403 -0.08511 -0.23959 -0.02983 -0.34514 0.02567 " pathEditMode="relative" ptsTypes="aaaA">
                                      <p:cBhvr>
                                        <p:cTn id="48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0611E-6 C -0.00086 -0.0037 -0.00191 -0.00717 -0.00277 -0.01087 C -0.00382 -0.01503 -0.00781 -0.01665 -0.01093 -0.01804 C -0.01718 -0.02081 -0.02222 -0.02498 -0.02882 -0.02729 C -0.03611 -0.0266 -0.0434 -0.02637 -0.05069 -0.02544 C -0.05711 -0.02451 -0.0625 -0.01735 -0.06857 -0.01457 C -0.06996 -0.01272 -0.071 -0.01041 -0.07257 -0.00902 C -0.07378 -0.00786 -0.07569 -0.00856 -0.07673 -0.00717 C -0.08264 0.00069 -0.08541 0.01272 -0.09184 0.02012 C -0.09427 0.02289 -0.09757 0.02451 -0.1 0.02752 C -0.10139 0.02937 -0.10277 0.03099 -0.10416 0.03284 C -0.1059 0.03955 -0.10833 0.05296 -0.10833 0.05296 C -0.10781 0.05712 -0.10833 0.06175 -0.10694 0.06568 C -0.10625 0.06753 -0.10399 0.06637 -0.10277 0.06753 C -0.09218 0.07701 -0.10434 0.07054 -0.09461 0.07493 C -0.09132 0.08141 -0.08715 0.08349 -0.0835 0.0895 C -0.07673 0.1006 -0.06927 0.10684 -0.05885 0.11147 C -0.04861 0.12095 -0.03281 0.12373 -0.02066 0.12604 C -0.01284 0.12951 -0.00798 0.13159 1.11111E-6 0.13321 C 0.02917 0.14616 0.05625 0.145 0.08768 0.14616 C 0.10452 0.14778 0.12136 0.14963 0.13837 0.14963 " pathEditMode="relative" ptsTypes="ffffffffffffffffffffA">
                                      <p:cBhvr>
                                        <p:cTn id="50" dur="5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956E-6 C -0.00677 -0.00879 -0.01077 -0.02151 -0.01511 -0.03284 C -0.01823 -0.04093 -0.0224 -0.04787 -0.02466 -0.05643 C -0.02413 -0.05944 -0.02466 -0.06314 -0.02327 -0.06568 C -0.02136 -0.06915 -0.01511 -0.07285 -0.01511 -0.07285 C -0.01077 -0.08164 -0.00677 -0.08187 2.5E-6 -0.08557 C 0.01857 -0.09598 0.03767 -0.1013 0.05746 -0.10569 C 0.06632 -0.11147 0.07361 -0.11332 0.0835 -0.11494 C 0.08576 -0.11471 0.10034 -0.11263 0.10399 -0.11124 C 0.1059 -0.11055 0.10746 -0.10823 0.10955 -0.10754 C 0.12222 -0.10384 0.13802 -0.10315 0.15069 -0.10199 C 0.15295 -0.10153 0.16475 -0.09921 0.16701 -0.09852 C 0.16979 -0.0976 0.17534 -0.09482 0.17534 -0.09482 C 0.17309 -0.07701 0.17465 -0.07817 0.16163 -0.0747 C 0.14878 -0.07609 0.13871 -0.07863 0.12604 -0.07655 C 0.12465 -0.07586 0.12274 -0.07632 0.12187 -0.0747 C 0.1217 -0.07447 0.1184 -0.06106 0.11771 -0.05828 C 0.11736 -0.05712 0.11771 -0.06082 0.11771 -0.06198 " pathEditMode="relative" ptsTypes="fffffffffffffffffA">
                                      <p:cBhvr>
                                        <p:cTn id="52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9" grpId="2"/>
      <p:bldP spid="20" grpId="0"/>
      <p:bldP spid="20" grpId="1"/>
      <p:bldP spid="20" grpId="2"/>
      <p:bldP spid="21" grpId="0"/>
      <p:bldP spid="21" grpId="1"/>
      <p:bldP spid="21" grpId="2"/>
      <p:bldP spid="29" grpId="0"/>
      <p:bldP spid="29" grpId="1"/>
      <p:bldP spid="29" grpId="2"/>
      <p:bldP spid="30" grpId="0"/>
      <p:bldP spid="30" grpId="1"/>
      <p:bldP spid="30" grpId="2"/>
      <p:bldP spid="31" grpId="0"/>
      <p:bldP spid="31" grpId="1"/>
      <p:bldP spid="31" grpId="2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143768" y="2714620"/>
            <a:ext cx="285752" cy="285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" name="Oval 2"/>
          <p:cNvSpPr/>
          <p:nvPr/>
        </p:nvSpPr>
        <p:spPr>
          <a:xfrm>
            <a:off x="6500826" y="1857364"/>
            <a:ext cx="285752" cy="28575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6215074" y="1571612"/>
            <a:ext cx="3571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cs typeface="+mj-cs"/>
              </a:rPr>
              <a:t>e</a:t>
            </a:r>
            <a:endParaRPr lang="fa-IR" sz="3600" b="1" dirty="0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29454" y="2354041"/>
            <a:ext cx="3571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cs typeface="+mj-cs"/>
              </a:rPr>
              <a:t>e</a:t>
            </a:r>
            <a:endParaRPr lang="fa-IR" sz="3600" b="1" dirty="0"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571480"/>
            <a:ext cx="614366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solidFill>
                  <a:schemeClr val="tx1"/>
                </a:solidFill>
              </a:rPr>
              <a:t> +  +  +  +  +  +  +  +</a:t>
            </a:r>
            <a:endParaRPr lang="fa-IR" sz="40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2462" y="1643050"/>
            <a:ext cx="857256" cy="3500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1" anchor="ctr"/>
          <a:lstStyle/>
          <a:p>
            <a:pPr algn="ctr"/>
            <a:r>
              <a:rPr lang="fa-IR" sz="3600" b="1" dirty="0" smtClean="0">
                <a:solidFill>
                  <a:schemeClr val="tx1"/>
                </a:solidFill>
              </a:rPr>
              <a:t> _  _  _  _  _  _</a:t>
            </a:r>
          </a:p>
        </p:txBody>
      </p:sp>
      <p:sp>
        <p:nvSpPr>
          <p:cNvPr id="8" name="Oval 7"/>
          <p:cNvSpPr/>
          <p:nvPr/>
        </p:nvSpPr>
        <p:spPr>
          <a:xfrm>
            <a:off x="7143768" y="2714620"/>
            <a:ext cx="288000" cy="288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+</a:t>
            </a:r>
            <a:endParaRPr lang="fa-IR" sz="3600" b="1" dirty="0"/>
          </a:p>
        </p:txBody>
      </p:sp>
      <p:sp>
        <p:nvSpPr>
          <p:cNvPr id="9" name="Oval 8"/>
          <p:cNvSpPr/>
          <p:nvPr/>
        </p:nvSpPr>
        <p:spPr>
          <a:xfrm>
            <a:off x="6500826" y="1857364"/>
            <a:ext cx="288000" cy="288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+</a:t>
            </a:r>
            <a:endParaRPr lang="fa-IR" sz="3600" b="1" dirty="0"/>
          </a:p>
        </p:txBody>
      </p:sp>
      <p:sp>
        <p:nvSpPr>
          <p:cNvPr id="10" name="Oval 9"/>
          <p:cNvSpPr/>
          <p:nvPr/>
        </p:nvSpPr>
        <p:spPr>
          <a:xfrm>
            <a:off x="7858148" y="2285992"/>
            <a:ext cx="285752" cy="2857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Oval 10"/>
          <p:cNvSpPr/>
          <p:nvPr/>
        </p:nvSpPr>
        <p:spPr>
          <a:xfrm>
            <a:off x="7858148" y="3571876"/>
            <a:ext cx="285752" cy="2857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Oval 11"/>
          <p:cNvSpPr/>
          <p:nvPr/>
        </p:nvSpPr>
        <p:spPr>
          <a:xfrm>
            <a:off x="7929586" y="3571876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Oval 12"/>
          <p:cNvSpPr/>
          <p:nvPr/>
        </p:nvSpPr>
        <p:spPr>
          <a:xfrm>
            <a:off x="7929586" y="2285992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779612" y="2296631"/>
            <a:ext cx="4032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Collision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Ionization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Sputtering</a:t>
            </a:r>
          </a:p>
          <a:p>
            <a:pPr marL="457200" indent="-457200">
              <a:buFont typeface="+mj-lt"/>
              <a:buAutoNum type="arabicPeriod"/>
            </a:pPr>
            <a:r>
              <a:rPr lang="en-CA" sz="2400" dirty="0" smtClean="0"/>
              <a:t>Condensation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68225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035 -0.00809 C -0.0283 -0.01781 -0.1158 -0.05134 -0.17135 -0.06683 C -0.22691 -0.08233 -0.2993 -0.09436 -0.33298 -0.10152 " pathEditMode="relative" rAng="0" ptsTypes="aaa">
                                      <p:cBhvr>
                                        <p:cTn id="3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0" y="-47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C -0.00122 -0.0192 -0.00226 -0.03839 -0.00955 -0.06383 C -0.01685 -0.08927 -0.02882 -0.12697 -0.04393 -0.15333 C -0.05903 -0.17969 -0.07952 -0.2012 -0.1 -0.22271 " pathEditMode="relative" ptsTypes="aaaA">
                                      <p:cBhvr>
                                        <p:cTn id="3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C 0 0.0229 0.00018 0.04579 0.02188 0.06383 C 0.04358 0.08187 0.08681 0.09482 0.13021 0.10777 " pathEditMode="relative" ptsTypes="aaA">
                                      <p:cBhvr>
                                        <p:cTn id="3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C 0.02639 -0.00717 0.05295 -0.01411 0.08907 -0.00185 C 0.12518 0.01041 0.17084 0.04163 0.2165 0.07308 " pathEditMode="relative" ptsTypes="aaA">
                                      <p:cBhvr>
                                        <p:cTn id="3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07 0.00532 C -0.03767 0.00069 -0.18854 -0.01619 -0.27691 -0.02197 C -0.36528 -0.02775 -0.46857 -0.02706 -0.52066 -0.02914 C -0.57274 -0.03122 -0.56284 -0.02845 -0.58923 -0.03469 C -0.61562 -0.04094 -0.65677 -0.05204 -0.67899 -0.06591 C -0.70121 -0.07979 -0.71441 -0.10477 -0.72257 -0.11841 C -0.73073 -0.13205 -0.72708 -0.14177 -0.7283 -0.14801 " pathEditMode="relative" rAng="0" ptsTypes="aaaaaaa">
                                      <p:cBhvr>
                                        <p:cTn id="4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000" y="-770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C -0.03194 0.00069 -0.11892 -0.00371 -0.19132 0.00439 C -0.26389 0.0125 -0.34392 0.03564 -0.43472 0.04838 C -0.52569 0.06111 -0.65712 0.07523 -0.73646 0.08032 C -0.8158 0.08541 -0.86944 0.07106 -0.91041 0.0787 " pathEditMode="relative" rAng="0" ptsTypes="aaaaa">
                                      <p:cBhvr>
                                        <p:cTn id="4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1" y="4074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/>
      <p:bldP spid="4" grpId="1"/>
      <p:bldP spid="5" grpId="0"/>
      <p:bldP spid="5" grpId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85918" y="500042"/>
            <a:ext cx="5929354" cy="4071966"/>
            <a:chOff x="1785918" y="500042"/>
            <a:chExt cx="5929354" cy="4071966"/>
          </a:xfrm>
        </p:grpSpPr>
        <p:sp>
          <p:nvSpPr>
            <p:cNvPr id="5" name="Rectangle 4"/>
            <p:cNvSpPr/>
            <p:nvPr/>
          </p:nvSpPr>
          <p:spPr>
            <a:xfrm>
              <a:off x="4143372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286380" y="500042"/>
              <a:ext cx="71438" cy="1188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643866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8" name="Rectangle 7"/>
            <p:cNvSpPr/>
            <p:nvPr/>
          </p:nvSpPr>
          <p:spPr>
            <a:xfrm rot="16200000">
              <a:off x="2991091" y="490769"/>
              <a:ext cx="71438" cy="2376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785918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43834" y="1643050"/>
              <a:ext cx="71438" cy="28800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1" name="Rectangle 10"/>
            <p:cNvSpPr/>
            <p:nvPr/>
          </p:nvSpPr>
          <p:spPr>
            <a:xfrm rot="16200000">
              <a:off x="4707599" y="1578889"/>
              <a:ext cx="71438" cy="591480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2646578" y="1928802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Rectangle 12"/>
          <p:cNvSpPr/>
          <p:nvPr/>
        </p:nvSpPr>
        <p:spPr>
          <a:xfrm>
            <a:off x="2646578" y="3857628"/>
            <a:ext cx="414000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14" name="Group 13"/>
          <p:cNvGrpSpPr/>
          <p:nvPr/>
        </p:nvGrpSpPr>
        <p:grpSpPr>
          <a:xfrm>
            <a:off x="1928794" y="1928802"/>
            <a:ext cx="500066" cy="2214578"/>
            <a:chOff x="8501090" y="1785926"/>
            <a:chExt cx="500066" cy="2214578"/>
          </a:xfrm>
        </p:grpSpPr>
        <p:sp>
          <p:nvSpPr>
            <p:cNvPr id="15" name="Rectangle 14"/>
            <p:cNvSpPr/>
            <p:nvPr/>
          </p:nvSpPr>
          <p:spPr>
            <a:xfrm>
              <a:off x="8501090" y="1857364"/>
              <a:ext cx="357190" cy="207170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8715404" y="1785926"/>
              <a:ext cx="285752" cy="2214578"/>
            </a:xfrm>
            <a:custGeom>
              <a:avLst/>
              <a:gdLst>
                <a:gd name="connsiteX0" fmla="*/ 486427 w 553232"/>
                <a:gd name="connsiteY0" fmla="*/ 258870 h 4636716"/>
                <a:gd name="connsiteX1" fmla="*/ 448849 w 553232"/>
                <a:gd name="connsiteY1" fmla="*/ 1411265 h 4636716"/>
                <a:gd name="connsiteX2" fmla="*/ 311062 w 553232"/>
                <a:gd name="connsiteY2" fmla="*/ 1862202 h 4636716"/>
                <a:gd name="connsiteX3" fmla="*/ 273484 w 553232"/>
                <a:gd name="connsiteY3" fmla="*/ 2651342 h 4636716"/>
                <a:gd name="connsiteX4" fmla="*/ 486427 w 553232"/>
                <a:gd name="connsiteY4" fmla="*/ 3528164 h 4636716"/>
                <a:gd name="connsiteX5" fmla="*/ 498953 w 553232"/>
                <a:gd name="connsiteY5" fmla="*/ 4279725 h 4636716"/>
                <a:gd name="connsiteX6" fmla="*/ 160750 w 553232"/>
                <a:gd name="connsiteY6" fmla="*/ 4354881 h 4636716"/>
                <a:gd name="connsiteX7" fmla="*/ 10438 w 553232"/>
                <a:gd name="connsiteY7" fmla="*/ 2588712 h 4636716"/>
                <a:gd name="connsiteX8" fmla="*/ 98120 w 553232"/>
                <a:gd name="connsiteY8" fmla="*/ 384131 h 4636716"/>
                <a:gd name="connsiteX9" fmla="*/ 486427 w 553232"/>
                <a:gd name="connsiteY9" fmla="*/ 258870 h 463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3232" h="4636716">
                  <a:moveTo>
                    <a:pt x="486427" y="258870"/>
                  </a:moveTo>
                  <a:cubicBezTo>
                    <a:pt x="544882" y="430059"/>
                    <a:pt x="478076" y="1144043"/>
                    <a:pt x="448849" y="1411265"/>
                  </a:cubicBezTo>
                  <a:cubicBezTo>
                    <a:pt x="419622" y="1678487"/>
                    <a:pt x="340290" y="1655522"/>
                    <a:pt x="311062" y="1862202"/>
                  </a:cubicBezTo>
                  <a:cubicBezTo>
                    <a:pt x="281834" y="2068882"/>
                    <a:pt x="244257" y="2373682"/>
                    <a:pt x="273484" y="2651342"/>
                  </a:cubicBezTo>
                  <a:cubicBezTo>
                    <a:pt x="302712" y="2929002"/>
                    <a:pt x="448849" y="3256767"/>
                    <a:pt x="486427" y="3528164"/>
                  </a:cubicBezTo>
                  <a:cubicBezTo>
                    <a:pt x="524005" y="3799561"/>
                    <a:pt x="553232" y="4141939"/>
                    <a:pt x="498953" y="4279725"/>
                  </a:cubicBezTo>
                  <a:cubicBezTo>
                    <a:pt x="444674" y="4417511"/>
                    <a:pt x="242169" y="4636716"/>
                    <a:pt x="160750" y="4354881"/>
                  </a:cubicBezTo>
                  <a:cubicBezTo>
                    <a:pt x="79331" y="4073046"/>
                    <a:pt x="20876" y="3250504"/>
                    <a:pt x="10438" y="2588712"/>
                  </a:cubicBezTo>
                  <a:cubicBezTo>
                    <a:pt x="0" y="1926920"/>
                    <a:pt x="18789" y="768262"/>
                    <a:pt x="98120" y="384131"/>
                  </a:cubicBezTo>
                  <a:cubicBezTo>
                    <a:pt x="177451" y="0"/>
                    <a:pt x="427972" y="87681"/>
                    <a:pt x="486427" y="258870"/>
                  </a:cubicBez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7000892" y="1938326"/>
            <a:ext cx="500066" cy="2214578"/>
            <a:chOff x="8501090" y="1785926"/>
            <a:chExt cx="500066" cy="2214578"/>
          </a:xfrm>
        </p:grpSpPr>
        <p:sp>
          <p:nvSpPr>
            <p:cNvPr id="18" name="Rectangle 17"/>
            <p:cNvSpPr/>
            <p:nvPr/>
          </p:nvSpPr>
          <p:spPr>
            <a:xfrm>
              <a:off x="8501090" y="1857364"/>
              <a:ext cx="357190" cy="207170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8715404" y="1785926"/>
              <a:ext cx="285752" cy="2214578"/>
            </a:xfrm>
            <a:custGeom>
              <a:avLst/>
              <a:gdLst>
                <a:gd name="connsiteX0" fmla="*/ 486427 w 553232"/>
                <a:gd name="connsiteY0" fmla="*/ 258870 h 4636716"/>
                <a:gd name="connsiteX1" fmla="*/ 448849 w 553232"/>
                <a:gd name="connsiteY1" fmla="*/ 1411265 h 4636716"/>
                <a:gd name="connsiteX2" fmla="*/ 311062 w 553232"/>
                <a:gd name="connsiteY2" fmla="*/ 1862202 h 4636716"/>
                <a:gd name="connsiteX3" fmla="*/ 273484 w 553232"/>
                <a:gd name="connsiteY3" fmla="*/ 2651342 h 4636716"/>
                <a:gd name="connsiteX4" fmla="*/ 486427 w 553232"/>
                <a:gd name="connsiteY4" fmla="*/ 3528164 h 4636716"/>
                <a:gd name="connsiteX5" fmla="*/ 498953 w 553232"/>
                <a:gd name="connsiteY5" fmla="*/ 4279725 h 4636716"/>
                <a:gd name="connsiteX6" fmla="*/ 160750 w 553232"/>
                <a:gd name="connsiteY6" fmla="*/ 4354881 h 4636716"/>
                <a:gd name="connsiteX7" fmla="*/ 10438 w 553232"/>
                <a:gd name="connsiteY7" fmla="*/ 2588712 h 4636716"/>
                <a:gd name="connsiteX8" fmla="*/ 98120 w 553232"/>
                <a:gd name="connsiteY8" fmla="*/ 384131 h 4636716"/>
                <a:gd name="connsiteX9" fmla="*/ 486427 w 553232"/>
                <a:gd name="connsiteY9" fmla="*/ 258870 h 4636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53232" h="4636716">
                  <a:moveTo>
                    <a:pt x="486427" y="258870"/>
                  </a:moveTo>
                  <a:cubicBezTo>
                    <a:pt x="544882" y="430059"/>
                    <a:pt x="478076" y="1144043"/>
                    <a:pt x="448849" y="1411265"/>
                  </a:cubicBezTo>
                  <a:cubicBezTo>
                    <a:pt x="419622" y="1678487"/>
                    <a:pt x="340290" y="1655522"/>
                    <a:pt x="311062" y="1862202"/>
                  </a:cubicBezTo>
                  <a:cubicBezTo>
                    <a:pt x="281834" y="2068882"/>
                    <a:pt x="244257" y="2373682"/>
                    <a:pt x="273484" y="2651342"/>
                  </a:cubicBezTo>
                  <a:cubicBezTo>
                    <a:pt x="302712" y="2929002"/>
                    <a:pt x="448849" y="3256767"/>
                    <a:pt x="486427" y="3528164"/>
                  </a:cubicBezTo>
                  <a:cubicBezTo>
                    <a:pt x="524005" y="3799561"/>
                    <a:pt x="553232" y="4141939"/>
                    <a:pt x="498953" y="4279725"/>
                  </a:cubicBezTo>
                  <a:cubicBezTo>
                    <a:pt x="444674" y="4417511"/>
                    <a:pt x="242169" y="4636716"/>
                    <a:pt x="160750" y="4354881"/>
                  </a:cubicBezTo>
                  <a:cubicBezTo>
                    <a:pt x="79331" y="4073046"/>
                    <a:pt x="20876" y="3250504"/>
                    <a:pt x="10438" y="2588712"/>
                  </a:cubicBezTo>
                  <a:cubicBezTo>
                    <a:pt x="0" y="1926920"/>
                    <a:pt x="18789" y="768262"/>
                    <a:pt x="98120" y="384131"/>
                  </a:cubicBezTo>
                  <a:cubicBezTo>
                    <a:pt x="177451" y="0"/>
                    <a:pt x="427972" y="87681"/>
                    <a:pt x="486427" y="258870"/>
                  </a:cubicBezTo>
                  <a:close/>
                </a:path>
              </a:pathLst>
            </a:custGeom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7786710" y="2000240"/>
            <a:ext cx="428628" cy="20717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S</a:t>
            </a:r>
            <a:endParaRPr lang="fa-IR" b="1" dirty="0" smtClean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85852" y="2000240"/>
            <a:ext cx="428628" cy="207170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b="1" dirty="0" smtClean="0">
                <a:solidFill>
                  <a:schemeClr val="tx1"/>
                </a:solidFill>
              </a:rPr>
              <a:t>N</a:t>
            </a:r>
            <a:endParaRPr lang="fa-IR" dirty="0"/>
          </a:p>
        </p:txBody>
      </p:sp>
      <p:sp>
        <p:nvSpPr>
          <p:cNvPr id="22" name="Oval 21"/>
          <p:cNvSpPr/>
          <p:nvPr/>
        </p:nvSpPr>
        <p:spPr>
          <a:xfrm>
            <a:off x="400049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Oval 22"/>
          <p:cNvSpPr/>
          <p:nvPr/>
        </p:nvSpPr>
        <p:spPr>
          <a:xfrm>
            <a:off x="2071670" y="264318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Oval 23"/>
          <p:cNvSpPr/>
          <p:nvPr/>
        </p:nvSpPr>
        <p:spPr>
          <a:xfrm>
            <a:off x="2143108" y="342900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Oval 25"/>
          <p:cNvSpPr/>
          <p:nvPr/>
        </p:nvSpPr>
        <p:spPr>
          <a:xfrm>
            <a:off x="7215206" y="242886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Oval 26"/>
          <p:cNvSpPr/>
          <p:nvPr/>
        </p:nvSpPr>
        <p:spPr>
          <a:xfrm>
            <a:off x="2071670" y="271462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8" name="Oval 27"/>
          <p:cNvSpPr/>
          <p:nvPr/>
        </p:nvSpPr>
        <p:spPr>
          <a:xfrm>
            <a:off x="7215206" y="300037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Oval 28"/>
          <p:cNvSpPr/>
          <p:nvPr/>
        </p:nvSpPr>
        <p:spPr>
          <a:xfrm>
            <a:off x="7215206" y="2643182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Oval 29"/>
          <p:cNvSpPr/>
          <p:nvPr/>
        </p:nvSpPr>
        <p:spPr>
          <a:xfrm>
            <a:off x="7215206" y="328612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Oval 30"/>
          <p:cNvSpPr/>
          <p:nvPr/>
        </p:nvSpPr>
        <p:spPr>
          <a:xfrm>
            <a:off x="7215206" y="350043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Oval 31"/>
          <p:cNvSpPr/>
          <p:nvPr/>
        </p:nvSpPr>
        <p:spPr>
          <a:xfrm>
            <a:off x="2071670" y="292893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Oval 32"/>
          <p:cNvSpPr/>
          <p:nvPr/>
        </p:nvSpPr>
        <p:spPr>
          <a:xfrm>
            <a:off x="2071670" y="328612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Oval 33"/>
          <p:cNvSpPr/>
          <p:nvPr/>
        </p:nvSpPr>
        <p:spPr>
          <a:xfrm>
            <a:off x="2071670" y="3143248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5" name="Oval 34"/>
          <p:cNvSpPr/>
          <p:nvPr/>
        </p:nvSpPr>
        <p:spPr>
          <a:xfrm>
            <a:off x="471487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6" name="Oval 35"/>
          <p:cNvSpPr/>
          <p:nvPr/>
        </p:nvSpPr>
        <p:spPr>
          <a:xfrm>
            <a:off x="521494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7" name="Oval 36"/>
          <p:cNvSpPr/>
          <p:nvPr/>
        </p:nvSpPr>
        <p:spPr>
          <a:xfrm>
            <a:off x="278605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8" name="Oval 37"/>
          <p:cNvSpPr/>
          <p:nvPr/>
        </p:nvSpPr>
        <p:spPr>
          <a:xfrm>
            <a:off x="571500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9" name="Oval 38"/>
          <p:cNvSpPr/>
          <p:nvPr/>
        </p:nvSpPr>
        <p:spPr>
          <a:xfrm>
            <a:off x="385762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0" name="Oval 39"/>
          <p:cNvSpPr/>
          <p:nvPr/>
        </p:nvSpPr>
        <p:spPr>
          <a:xfrm>
            <a:off x="635795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1" name="Oval 40"/>
          <p:cNvSpPr/>
          <p:nvPr/>
        </p:nvSpPr>
        <p:spPr>
          <a:xfrm>
            <a:off x="657226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Oval 41"/>
          <p:cNvSpPr/>
          <p:nvPr/>
        </p:nvSpPr>
        <p:spPr>
          <a:xfrm>
            <a:off x="471487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Oval 42"/>
          <p:cNvSpPr/>
          <p:nvPr/>
        </p:nvSpPr>
        <p:spPr>
          <a:xfrm>
            <a:off x="414337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4" name="Oval 43"/>
          <p:cNvSpPr/>
          <p:nvPr/>
        </p:nvSpPr>
        <p:spPr>
          <a:xfrm>
            <a:off x="535781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5" name="Oval 44"/>
          <p:cNvSpPr/>
          <p:nvPr/>
        </p:nvSpPr>
        <p:spPr>
          <a:xfrm>
            <a:off x="292892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6" name="Oval 45"/>
          <p:cNvSpPr/>
          <p:nvPr/>
        </p:nvSpPr>
        <p:spPr>
          <a:xfrm>
            <a:off x="421481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7" name="Oval 46"/>
          <p:cNvSpPr/>
          <p:nvPr/>
        </p:nvSpPr>
        <p:spPr>
          <a:xfrm>
            <a:off x="614363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8" name="Oval 47"/>
          <p:cNvSpPr/>
          <p:nvPr/>
        </p:nvSpPr>
        <p:spPr>
          <a:xfrm>
            <a:off x="321467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9" name="Oval 48"/>
          <p:cNvSpPr/>
          <p:nvPr/>
        </p:nvSpPr>
        <p:spPr>
          <a:xfrm>
            <a:off x="350043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0" name="Oval 49"/>
          <p:cNvSpPr/>
          <p:nvPr/>
        </p:nvSpPr>
        <p:spPr>
          <a:xfrm>
            <a:off x="557213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1" name="Oval 50"/>
          <p:cNvSpPr/>
          <p:nvPr/>
        </p:nvSpPr>
        <p:spPr>
          <a:xfrm>
            <a:off x="342899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2" name="Oval 51"/>
          <p:cNvSpPr/>
          <p:nvPr/>
        </p:nvSpPr>
        <p:spPr>
          <a:xfrm>
            <a:off x="492919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3" name="Oval 52"/>
          <p:cNvSpPr/>
          <p:nvPr/>
        </p:nvSpPr>
        <p:spPr>
          <a:xfrm>
            <a:off x="635795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4" name="Oval 53"/>
          <p:cNvSpPr/>
          <p:nvPr/>
        </p:nvSpPr>
        <p:spPr>
          <a:xfrm>
            <a:off x="657226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5" name="Oval 54"/>
          <p:cNvSpPr/>
          <p:nvPr/>
        </p:nvSpPr>
        <p:spPr>
          <a:xfrm>
            <a:off x="442912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6" name="Oval 55"/>
          <p:cNvSpPr/>
          <p:nvPr/>
        </p:nvSpPr>
        <p:spPr>
          <a:xfrm>
            <a:off x="492919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7" name="Oval 56"/>
          <p:cNvSpPr/>
          <p:nvPr/>
        </p:nvSpPr>
        <p:spPr>
          <a:xfrm>
            <a:off x="514350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Oval 57"/>
          <p:cNvSpPr/>
          <p:nvPr/>
        </p:nvSpPr>
        <p:spPr>
          <a:xfrm>
            <a:off x="571500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9" name="Oval 58"/>
          <p:cNvSpPr/>
          <p:nvPr/>
        </p:nvSpPr>
        <p:spPr>
          <a:xfrm>
            <a:off x="378618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0" name="Oval 59"/>
          <p:cNvSpPr/>
          <p:nvPr/>
        </p:nvSpPr>
        <p:spPr>
          <a:xfrm>
            <a:off x="592932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1" name="Oval 60"/>
          <p:cNvSpPr/>
          <p:nvPr/>
        </p:nvSpPr>
        <p:spPr>
          <a:xfrm>
            <a:off x="600076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2" name="Oval 61"/>
          <p:cNvSpPr/>
          <p:nvPr/>
        </p:nvSpPr>
        <p:spPr>
          <a:xfrm>
            <a:off x="550069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3" name="Oval 62"/>
          <p:cNvSpPr/>
          <p:nvPr/>
        </p:nvSpPr>
        <p:spPr>
          <a:xfrm>
            <a:off x="450056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4" name="Oval 63"/>
          <p:cNvSpPr/>
          <p:nvPr/>
        </p:nvSpPr>
        <p:spPr>
          <a:xfrm>
            <a:off x="321467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5" name="Oval 64"/>
          <p:cNvSpPr/>
          <p:nvPr/>
        </p:nvSpPr>
        <p:spPr>
          <a:xfrm>
            <a:off x="285748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7" name="Oval 66"/>
          <p:cNvSpPr/>
          <p:nvPr/>
        </p:nvSpPr>
        <p:spPr>
          <a:xfrm>
            <a:off x="6215074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8" name="Oval 67"/>
          <p:cNvSpPr/>
          <p:nvPr/>
        </p:nvSpPr>
        <p:spPr>
          <a:xfrm>
            <a:off x="357186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9" name="Oval 68"/>
          <p:cNvSpPr/>
          <p:nvPr/>
        </p:nvSpPr>
        <p:spPr>
          <a:xfrm>
            <a:off x="535781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0" name="Oval 69"/>
          <p:cNvSpPr/>
          <p:nvPr/>
        </p:nvSpPr>
        <p:spPr>
          <a:xfrm>
            <a:off x="3643306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1" name="Oval 70"/>
          <p:cNvSpPr/>
          <p:nvPr/>
        </p:nvSpPr>
        <p:spPr>
          <a:xfrm>
            <a:off x="4286248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2" name="Oval 71"/>
          <p:cNvSpPr/>
          <p:nvPr/>
        </p:nvSpPr>
        <p:spPr>
          <a:xfrm>
            <a:off x="4371964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3" name="Oval 72"/>
          <p:cNvSpPr/>
          <p:nvPr/>
        </p:nvSpPr>
        <p:spPr>
          <a:xfrm>
            <a:off x="392905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4" name="Oval 73"/>
          <p:cNvSpPr/>
          <p:nvPr/>
        </p:nvSpPr>
        <p:spPr>
          <a:xfrm>
            <a:off x="464343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5" name="Oval 74"/>
          <p:cNvSpPr/>
          <p:nvPr/>
        </p:nvSpPr>
        <p:spPr>
          <a:xfrm>
            <a:off x="514350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6" name="Oval 75"/>
          <p:cNvSpPr/>
          <p:nvPr/>
        </p:nvSpPr>
        <p:spPr>
          <a:xfrm>
            <a:off x="564357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7" name="Oval 76"/>
          <p:cNvSpPr/>
          <p:nvPr/>
        </p:nvSpPr>
        <p:spPr>
          <a:xfrm>
            <a:off x="628651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8" name="Oval 77"/>
          <p:cNvSpPr/>
          <p:nvPr/>
        </p:nvSpPr>
        <p:spPr>
          <a:xfrm>
            <a:off x="650082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9" name="Oval 78"/>
          <p:cNvSpPr/>
          <p:nvPr/>
        </p:nvSpPr>
        <p:spPr>
          <a:xfrm>
            <a:off x="285748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0" name="Oval 79"/>
          <p:cNvSpPr/>
          <p:nvPr/>
        </p:nvSpPr>
        <p:spPr>
          <a:xfrm>
            <a:off x="414337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1" name="Oval 80"/>
          <p:cNvSpPr/>
          <p:nvPr/>
        </p:nvSpPr>
        <p:spPr>
          <a:xfrm>
            <a:off x="6072198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2" name="Oval 81"/>
          <p:cNvSpPr/>
          <p:nvPr/>
        </p:nvSpPr>
        <p:spPr>
          <a:xfrm>
            <a:off x="3143240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3" name="Oval 82"/>
          <p:cNvSpPr/>
          <p:nvPr/>
        </p:nvSpPr>
        <p:spPr>
          <a:xfrm>
            <a:off x="335755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4" name="Oval 83"/>
          <p:cNvSpPr/>
          <p:nvPr/>
        </p:nvSpPr>
        <p:spPr>
          <a:xfrm>
            <a:off x="4857752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5" name="Oval 84"/>
          <p:cNvSpPr/>
          <p:nvPr/>
        </p:nvSpPr>
        <p:spPr>
          <a:xfrm>
            <a:off x="371474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6" name="Oval 85"/>
          <p:cNvSpPr/>
          <p:nvPr/>
        </p:nvSpPr>
        <p:spPr>
          <a:xfrm>
            <a:off x="5857884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7" name="Oval 86"/>
          <p:cNvSpPr/>
          <p:nvPr/>
        </p:nvSpPr>
        <p:spPr>
          <a:xfrm>
            <a:off x="542925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8" name="Oval 87"/>
          <p:cNvSpPr/>
          <p:nvPr/>
        </p:nvSpPr>
        <p:spPr>
          <a:xfrm>
            <a:off x="4355976" y="221455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9" name="Oval 88"/>
          <p:cNvSpPr/>
          <p:nvPr/>
        </p:nvSpPr>
        <p:spPr>
          <a:xfrm>
            <a:off x="2786050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0" name="Oval 89"/>
          <p:cNvSpPr/>
          <p:nvPr/>
        </p:nvSpPr>
        <p:spPr>
          <a:xfrm>
            <a:off x="3500430" y="2214554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3" name="Oval 92"/>
          <p:cNvSpPr/>
          <p:nvPr/>
        </p:nvSpPr>
        <p:spPr>
          <a:xfrm>
            <a:off x="415289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4" name="Oval 93"/>
          <p:cNvSpPr/>
          <p:nvPr/>
        </p:nvSpPr>
        <p:spPr>
          <a:xfrm>
            <a:off x="486727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5" name="Oval 94"/>
          <p:cNvSpPr/>
          <p:nvPr/>
        </p:nvSpPr>
        <p:spPr>
          <a:xfrm>
            <a:off x="536734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6" name="Oval 95"/>
          <p:cNvSpPr/>
          <p:nvPr/>
        </p:nvSpPr>
        <p:spPr>
          <a:xfrm>
            <a:off x="586740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7" name="Oval 96"/>
          <p:cNvSpPr/>
          <p:nvPr/>
        </p:nvSpPr>
        <p:spPr>
          <a:xfrm>
            <a:off x="651035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8" name="Oval 97"/>
          <p:cNvSpPr/>
          <p:nvPr/>
        </p:nvSpPr>
        <p:spPr>
          <a:xfrm>
            <a:off x="672466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9" name="Oval 98"/>
          <p:cNvSpPr/>
          <p:nvPr/>
        </p:nvSpPr>
        <p:spPr>
          <a:xfrm>
            <a:off x="308132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0" name="Oval 99"/>
          <p:cNvSpPr/>
          <p:nvPr/>
        </p:nvSpPr>
        <p:spPr>
          <a:xfrm>
            <a:off x="436721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1" name="Oval 100"/>
          <p:cNvSpPr/>
          <p:nvPr/>
        </p:nvSpPr>
        <p:spPr>
          <a:xfrm>
            <a:off x="6296036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2" name="Oval 101"/>
          <p:cNvSpPr/>
          <p:nvPr/>
        </p:nvSpPr>
        <p:spPr>
          <a:xfrm>
            <a:off x="3367078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3" name="Oval 102"/>
          <p:cNvSpPr/>
          <p:nvPr/>
        </p:nvSpPr>
        <p:spPr>
          <a:xfrm>
            <a:off x="358139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4" name="Oval 103"/>
          <p:cNvSpPr/>
          <p:nvPr/>
        </p:nvSpPr>
        <p:spPr>
          <a:xfrm>
            <a:off x="5081590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5" name="Oval 104"/>
          <p:cNvSpPr/>
          <p:nvPr/>
        </p:nvSpPr>
        <p:spPr>
          <a:xfrm>
            <a:off x="393858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6" name="Oval 105"/>
          <p:cNvSpPr/>
          <p:nvPr/>
        </p:nvSpPr>
        <p:spPr>
          <a:xfrm>
            <a:off x="608172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7" name="Oval 106"/>
          <p:cNvSpPr/>
          <p:nvPr/>
        </p:nvSpPr>
        <p:spPr>
          <a:xfrm>
            <a:off x="5653094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8" name="Oval 107"/>
          <p:cNvSpPr/>
          <p:nvPr/>
        </p:nvSpPr>
        <p:spPr>
          <a:xfrm>
            <a:off x="4652962" y="378619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9" name="Oval 108"/>
          <p:cNvSpPr/>
          <p:nvPr/>
        </p:nvSpPr>
        <p:spPr>
          <a:xfrm>
            <a:off x="300988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0" name="Oval 109"/>
          <p:cNvSpPr/>
          <p:nvPr/>
        </p:nvSpPr>
        <p:spPr>
          <a:xfrm>
            <a:off x="372426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1" name="Oval 110"/>
          <p:cNvSpPr/>
          <p:nvPr/>
        </p:nvSpPr>
        <p:spPr>
          <a:xfrm>
            <a:off x="5510218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2" name="Oval 111"/>
          <p:cNvSpPr/>
          <p:nvPr/>
        </p:nvSpPr>
        <p:spPr>
          <a:xfrm>
            <a:off x="4572570" y="3786190"/>
            <a:ext cx="71438" cy="71438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3" name="Straight Connector 112"/>
          <p:cNvCxnSpPr/>
          <p:nvPr/>
        </p:nvCxnSpPr>
        <p:spPr>
          <a:xfrm rot="16200000" flipH="1">
            <a:off x="1278827" y="4957891"/>
            <a:ext cx="1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>
            <a:off x="6350925" y="4981466"/>
            <a:ext cx="18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>
            <a:off x="3858471" y="4999785"/>
            <a:ext cx="1714512" cy="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175206" y="5857892"/>
            <a:ext cx="507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4214810" y="4786322"/>
            <a:ext cx="1000132" cy="7143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CA" sz="1100" b="1" dirty="0" smtClean="0"/>
              <a:t>DC</a:t>
            </a:r>
          </a:p>
          <a:p>
            <a:pPr algn="ctr"/>
            <a:r>
              <a:rPr lang="en-CA" sz="1100" b="1" dirty="0" smtClean="0"/>
              <a:t>Power supply</a:t>
            </a:r>
            <a:endParaRPr lang="fa-IR" sz="1100" b="1" dirty="0" smtClean="0"/>
          </a:p>
        </p:txBody>
      </p:sp>
      <p:sp>
        <p:nvSpPr>
          <p:cNvPr id="118" name="TextBox 117"/>
          <p:cNvSpPr txBox="1"/>
          <p:nvPr/>
        </p:nvSpPr>
        <p:spPr>
          <a:xfrm>
            <a:off x="4752183" y="4499828"/>
            <a:ext cx="2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+</a:t>
            </a:r>
            <a:endParaRPr lang="en-CA" b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4788024" y="5301208"/>
            <a:ext cx="30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_</a:t>
            </a:r>
            <a:endParaRPr lang="en-CA" b="1" dirty="0"/>
          </a:p>
        </p:txBody>
      </p:sp>
      <p:sp>
        <p:nvSpPr>
          <p:cNvPr id="120" name="Oval 119"/>
          <p:cNvSpPr/>
          <p:nvPr/>
        </p:nvSpPr>
        <p:spPr>
          <a:xfrm>
            <a:off x="5436666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1" name="Oval 120"/>
          <p:cNvSpPr/>
          <p:nvPr/>
        </p:nvSpPr>
        <p:spPr>
          <a:xfrm>
            <a:off x="6948834" y="364502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2" name="Oval 121"/>
          <p:cNvSpPr/>
          <p:nvPr/>
        </p:nvSpPr>
        <p:spPr>
          <a:xfrm>
            <a:off x="6283258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3" name="Oval 122"/>
          <p:cNvSpPr/>
          <p:nvPr/>
        </p:nvSpPr>
        <p:spPr>
          <a:xfrm>
            <a:off x="5724128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4" name="Oval 123"/>
          <p:cNvSpPr/>
          <p:nvPr/>
        </p:nvSpPr>
        <p:spPr>
          <a:xfrm>
            <a:off x="5640316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5" name="Oval 124"/>
          <p:cNvSpPr/>
          <p:nvPr/>
        </p:nvSpPr>
        <p:spPr>
          <a:xfrm>
            <a:off x="5580112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6" name="Oval 125"/>
          <p:cNvSpPr/>
          <p:nvPr/>
        </p:nvSpPr>
        <p:spPr>
          <a:xfrm>
            <a:off x="6221344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7" name="Oval 126"/>
          <p:cNvSpPr/>
          <p:nvPr/>
        </p:nvSpPr>
        <p:spPr>
          <a:xfrm>
            <a:off x="6948834" y="3573586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8" name="Oval 127"/>
          <p:cNvSpPr/>
          <p:nvPr/>
        </p:nvSpPr>
        <p:spPr>
          <a:xfrm>
            <a:off x="5508104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9" name="Oval 128"/>
          <p:cNvSpPr/>
          <p:nvPr/>
        </p:nvSpPr>
        <p:spPr>
          <a:xfrm>
            <a:off x="5792716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0" name="Oval 129"/>
          <p:cNvSpPr/>
          <p:nvPr/>
        </p:nvSpPr>
        <p:spPr>
          <a:xfrm>
            <a:off x="4572570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1" name="Oval 130"/>
          <p:cNvSpPr/>
          <p:nvPr/>
        </p:nvSpPr>
        <p:spPr>
          <a:xfrm>
            <a:off x="2905722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2" name="Oval 131"/>
          <p:cNvSpPr/>
          <p:nvPr/>
        </p:nvSpPr>
        <p:spPr>
          <a:xfrm>
            <a:off x="3548664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3" name="Oval 132"/>
          <p:cNvSpPr/>
          <p:nvPr/>
        </p:nvSpPr>
        <p:spPr>
          <a:xfrm>
            <a:off x="3762978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4" name="Oval 133"/>
          <p:cNvSpPr/>
          <p:nvPr/>
        </p:nvSpPr>
        <p:spPr>
          <a:xfrm>
            <a:off x="3334350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5" name="Oval 134"/>
          <p:cNvSpPr/>
          <p:nvPr/>
        </p:nvSpPr>
        <p:spPr>
          <a:xfrm>
            <a:off x="3120036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6" name="Oval 135"/>
          <p:cNvSpPr/>
          <p:nvPr/>
        </p:nvSpPr>
        <p:spPr>
          <a:xfrm>
            <a:off x="2987824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7" name="Oval 136"/>
          <p:cNvSpPr/>
          <p:nvPr/>
        </p:nvSpPr>
        <p:spPr>
          <a:xfrm>
            <a:off x="3635896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8" name="Oval 137"/>
          <p:cNvSpPr/>
          <p:nvPr/>
        </p:nvSpPr>
        <p:spPr>
          <a:xfrm>
            <a:off x="3915378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9" name="Oval 138"/>
          <p:cNvSpPr/>
          <p:nvPr/>
        </p:nvSpPr>
        <p:spPr>
          <a:xfrm>
            <a:off x="3486750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0" name="Oval 139"/>
          <p:cNvSpPr/>
          <p:nvPr/>
        </p:nvSpPr>
        <p:spPr>
          <a:xfrm>
            <a:off x="3272436" y="3789610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1" name="Oval 140"/>
          <p:cNvSpPr/>
          <p:nvPr/>
        </p:nvSpPr>
        <p:spPr>
          <a:xfrm>
            <a:off x="2843808" y="371760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2" name="Oval 141"/>
          <p:cNvSpPr/>
          <p:nvPr/>
        </p:nvSpPr>
        <p:spPr>
          <a:xfrm>
            <a:off x="2987824" y="220486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3" name="Oval 142"/>
          <p:cNvSpPr/>
          <p:nvPr/>
        </p:nvSpPr>
        <p:spPr>
          <a:xfrm>
            <a:off x="3701064" y="227687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4" name="Oval 143"/>
          <p:cNvSpPr/>
          <p:nvPr/>
        </p:nvSpPr>
        <p:spPr>
          <a:xfrm>
            <a:off x="3915378" y="227687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5" name="Oval 144"/>
          <p:cNvSpPr/>
          <p:nvPr/>
        </p:nvSpPr>
        <p:spPr>
          <a:xfrm>
            <a:off x="3486750" y="227687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6" name="Oval 145"/>
          <p:cNvSpPr/>
          <p:nvPr/>
        </p:nvSpPr>
        <p:spPr>
          <a:xfrm>
            <a:off x="3059832" y="220486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7" name="Oval 146"/>
          <p:cNvSpPr/>
          <p:nvPr/>
        </p:nvSpPr>
        <p:spPr>
          <a:xfrm>
            <a:off x="3636466" y="227687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8" name="Oval 147"/>
          <p:cNvSpPr/>
          <p:nvPr/>
        </p:nvSpPr>
        <p:spPr>
          <a:xfrm>
            <a:off x="3563888" y="220486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9" name="Oval 148"/>
          <p:cNvSpPr/>
          <p:nvPr/>
        </p:nvSpPr>
        <p:spPr>
          <a:xfrm>
            <a:off x="4284538" y="2276872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0" name="Oval 149"/>
          <p:cNvSpPr/>
          <p:nvPr/>
        </p:nvSpPr>
        <p:spPr>
          <a:xfrm>
            <a:off x="4212530" y="220486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1" name="Oval 150"/>
          <p:cNvSpPr/>
          <p:nvPr/>
        </p:nvSpPr>
        <p:spPr>
          <a:xfrm>
            <a:off x="3424836" y="220486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2" name="Oval 151"/>
          <p:cNvSpPr/>
          <p:nvPr/>
        </p:nvSpPr>
        <p:spPr>
          <a:xfrm>
            <a:off x="2699792" y="2204864"/>
            <a:ext cx="71438" cy="71438"/>
          </a:xfrm>
          <a:prstGeom prst="ellipse">
            <a:avLst/>
          </a:prstGeom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grpSp>
        <p:nvGrpSpPr>
          <p:cNvPr id="160" name="Group 159"/>
          <p:cNvGrpSpPr/>
          <p:nvPr/>
        </p:nvGrpSpPr>
        <p:grpSpPr>
          <a:xfrm>
            <a:off x="5000628" y="2806478"/>
            <a:ext cx="1597120" cy="993594"/>
            <a:chOff x="5000628" y="2806478"/>
            <a:chExt cx="1597120" cy="993594"/>
          </a:xfrm>
        </p:grpSpPr>
        <p:sp>
          <p:nvSpPr>
            <p:cNvPr id="153" name="TextBox 152"/>
            <p:cNvSpPr txBox="1"/>
            <p:nvPr/>
          </p:nvSpPr>
          <p:spPr>
            <a:xfrm>
              <a:off x="5000628" y="2806478"/>
              <a:ext cx="1597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/>
                <a:t>Chemisorption</a:t>
              </a:r>
              <a:endParaRPr lang="en-CA" dirty="0"/>
            </a:p>
          </p:txBody>
        </p:sp>
        <p:cxnSp>
          <p:nvCxnSpPr>
            <p:cNvPr id="154" name="Straight Arrow Connector 153"/>
            <p:cNvCxnSpPr>
              <a:endCxn id="125" idx="1"/>
            </p:cNvCxnSpPr>
            <p:nvPr/>
          </p:nvCxnSpPr>
          <p:spPr>
            <a:xfrm flipH="1">
              <a:off x="5590574" y="3214686"/>
              <a:ext cx="208614" cy="585386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" name="Group 158"/>
          <p:cNvGrpSpPr/>
          <p:nvPr/>
        </p:nvGrpSpPr>
        <p:grpSpPr>
          <a:xfrm>
            <a:off x="2148499" y="2928934"/>
            <a:ext cx="2004397" cy="646331"/>
            <a:chOff x="2148499" y="2928934"/>
            <a:chExt cx="2004397" cy="646331"/>
          </a:xfrm>
        </p:grpSpPr>
        <p:sp>
          <p:nvSpPr>
            <p:cNvPr id="2" name="TextBox 1"/>
            <p:cNvSpPr txBox="1"/>
            <p:nvPr/>
          </p:nvSpPr>
          <p:spPr>
            <a:xfrm>
              <a:off x="2555776" y="2928934"/>
              <a:ext cx="15971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dirty="0" smtClean="0"/>
                <a:t>Electrical attraction</a:t>
              </a:r>
              <a:endParaRPr lang="en-CA" dirty="0"/>
            </a:p>
          </p:txBody>
        </p:sp>
        <p:cxnSp>
          <p:nvCxnSpPr>
            <p:cNvPr id="155" name="Straight Arrow Connector 154"/>
            <p:cNvCxnSpPr>
              <a:endCxn id="16" idx="7"/>
            </p:cNvCxnSpPr>
            <p:nvPr/>
          </p:nvCxnSpPr>
          <p:spPr>
            <a:xfrm flipH="1" flipV="1">
              <a:off x="2148499" y="3165217"/>
              <a:ext cx="505233" cy="8433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311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255</Words>
  <Application>Microsoft Office PowerPoint</Application>
  <PresentationFormat>On-screen Show (4:3)</PresentationFormat>
  <Paragraphs>159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ION PUMPS</vt:lpstr>
      <vt:lpstr>Why pump?</vt:lpstr>
      <vt:lpstr>What is a good vacuum?</vt:lpstr>
      <vt:lpstr>Types of pumps</vt:lpstr>
      <vt:lpstr>SEM pumps</vt:lpstr>
      <vt:lpstr>PowerPoint Presentation</vt:lpstr>
      <vt:lpstr>Ion pump</vt:lpstr>
      <vt:lpstr>PowerPoint Presentation</vt:lpstr>
      <vt:lpstr>PowerPoint Presentation</vt:lpstr>
      <vt:lpstr>PowerPoint Presentation</vt:lpstr>
      <vt:lpstr>Ion pump features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Nima</dc:creator>
  <cp:lastModifiedBy>Nima</cp:lastModifiedBy>
  <cp:revision>28</cp:revision>
  <dcterms:created xsi:type="dcterms:W3CDTF">2013-01-16T02:09:46Z</dcterms:created>
  <dcterms:modified xsi:type="dcterms:W3CDTF">2013-01-17T17:27:41Z</dcterms:modified>
</cp:coreProperties>
</file>